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1851" r:id="rId2"/>
    <p:sldId id="2211" r:id="rId3"/>
    <p:sldId id="1855" r:id="rId4"/>
    <p:sldId id="1738" r:id="rId5"/>
    <p:sldId id="1739" r:id="rId6"/>
    <p:sldId id="1883" r:id="rId7"/>
    <p:sldId id="2204" r:id="rId8"/>
    <p:sldId id="1907" r:id="rId9"/>
    <p:sldId id="2206" r:id="rId10"/>
    <p:sldId id="1904" r:id="rId11"/>
    <p:sldId id="1909" r:id="rId12"/>
    <p:sldId id="1910" r:id="rId13"/>
    <p:sldId id="1911" r:id="rId14"/>
    <p:sldId id="1912" r:id="rId15"/>
    <p:sldId id="1915" r:id="rId16"/>
    <p:sldId id="1742" r:id="rId17"/>
    <p:sldId id="2210" r:id="rId18"/>
    <p:sldId id="2213" r:id="rId19"/>
    <p:sldId id="2212" r:id="rId2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8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hab khawaj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EFDC8"/>
    <a:srgbClr val="FFFF99"/>
    <a:srgbClr val="D60093"/>
    <a:srgbClr val="6699FF"/>
    <a:srgbClr val="99CC00"/>
    <a:srgbClr val="00FF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9601" autoAdjust="0"/>
  </p:normalViewPr>
  <p:slideViewPr>
    <p:cSldViewPr>
      <p:cViewPr varScale="1">
        <p:scale>
          <a:sx n="44" d="100"/>
          <a:sy n="44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5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t" anchorCtr="0" compatLnSpc="1">
            <a:prstTxWarp prst="textNoShape">
              <a:avLst/>
            </a:prstTxWarp>
          </a:bodyPr>
          <a:lstStyle>
            <a:lvl1pPr algn="l" defTabSz="93503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t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b" anchorCtr="0" compatLnSpc="1">
            <a:prstTxWarp prst="textNoShape">
              <a:avLst/>
            </a:prstTxWarp>
          </a:bodyPr>
          <a:lstStyle>
            <a:lvl1pPr algn="l" defTabSz="93503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b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/>
            </a:lvl1pPr>
          </a:lstStyle>
          <a:p>
            <a:pPr>
              <a:defRPr/>
            </a:pPr>
            <a:fld id="{B0962892-FA10-4D3A-9058-1A6C7843A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0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t" anchorCtr="0" compatLnSpc="1">
            <a:prstTxWarp prst="textNoShape">
              <a:avLst/>
            </a:prstTxWarp>
          </a:bodyPr>
          <a:lstStyle>
            <a:lvl1pPr algn="l" defTabSz="93503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t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b" anchorCtr="0" compatLnSpc="1">
            <a:prstTxWarp prst="textNoShape">
              <a:avLst/>
            </a:prstTxWarp>
          </a:bodyPr>
          <a:lstStyle>
            <a:lvl1pPr algn="l" defTabSz="93503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7" tIns="46724" rIns="93447" bIns="46724" numCol="1" anchor="b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7058F7E-3FE9-410B-A1ED-EDAD5363D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09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3F309C-6C6F-114C-BC9A-5469643DE52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Monotype Sorts" charset="0"/>
              <a:buNone/>
              <a:defRPr/>
            </a:pPr>
            <a:r>
              <a:rPr lang="en-US" sz="1000" b="1" smtClean="0">
                <a:solidFill>
                  <a:srgbClr val="FFCC00"/>
                </a:solidFill>
                <a:latin typeface="Arial" charset="0"/>
                <a:cs typeface="+mn-cs"/>
              </a:rPr>
              <a:t>Building a Conducive Environment </a:t>
            </a:r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r>
              <a:rPr lang="en-US" sz="1000" i="1" smtClean="0">
                <a:solidFill>
                  <a:srgbClr val="FFFFCC"/>
                </a:solidFill>
                <a:latin typeface="Arial" charset="0"/>
                <a:cs typeface="+mn-cs"/>
              </a:rPr>
              <a:t>Proposing and facilitating changes in Policy and Regulatory Environment</a:t>
            </a:r>
          </a:p>
          <a:p>
            <a:pPr lvl="1">
              <a:lnSpc>
                <a:spcPct val="90000"/>
              </a:lnSpc>
              <a:buFont typeface="Monotype Sorts" charset="0"/>
              <a:buChar char="Õ"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SME Policy</a:t>
            </a:r>
          </a:p>
          <a:p>
            <a:pPr lvl="1">
              <a:lnSpc>
                <a:spcPct val="90000"/>
              </a:lnSpc>
              <a:buFont typeface="Monotype Sorts" charset="0"/>
              <a:buChar char="Õ"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Budgetary &amp; Trade Policies recommendations</a:t>
            </a:r>
          </a:p>
          <a:p>
            <a:pPr lvl="1">
              <a:lnSpc>
                <a:spcPct val="90000"/>
              </a:lnSpc>
              <a:buFont typeface="Monotype Sorts" charset="0"/>
              <a:buChar char="Õ"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Participating in Industrial Policy Exercise</a:t>
            </a:r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r>
              <a:rPr lang="en-US" sz="1000" i="1" smtClean="0">
                <a:solidFill>
                  <a:srgbClr val="FFFFCC"/>
                </a:solidFill>
                <a:latin typeface="Arial" charset="0"/>
                <a:cs typeface="+mn-cs"/>
              </a:rPr>
              <a:t>Reducing the Cost of Doing Business</a:t>
            </a:r>
          </a:p>
          <a:p>
            <a:pPr lvl="1">
              <a:lnSpc>
                <a:spcPct val="90000"/>
              </a:lnSpc>
              <a:buFont typeface="Monotype Sorts" charset="0"/>
              <a:buChar char="Õ"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Formal Lending Cost: Development of Program Lending models for </a:t>
            </a:r>
            <a:r>
              <a:rPr lang="en-US" sz="1000" i="1" smtClean="0">
                <a:solidFill>
                  <a:srgbClr val="FFFFCC"/>
                </a:solidFill>
                <a:latin typeface="Arial" charset="0"/>
              </a:rPr>
              <a:t>Power Loom,</a:t>
            </a: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 </a:t>
            </a:r>
            <a:r>
              <a:rPr lang="en-US" sz="1000" i="1" smtClean="0">
                <a:solidFill>
                  <a:srgbClr val="FFFFCC"/>
                </a:solidFill>
                <a:latin typeface="Arial" charset="0"/>
              </a:rPr>
              <a:t>Fisheries, Cutlery, Auto parts Vendors, Schools </a:t>
            </a: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etc.</a:t>
            </a:r>
          </a:p>
          <a:p>
            <a:pPr lvl="1">
              <a:lnSpc>
                <a:spcPct val="90000"/>
              </a:lnSpc>
              <a:buFont typeface="Monotype Sorts" charset="0"/>
              <a:buChar char="Õ"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Taxation policy &amp; Procedure e.g. Income tax &amp; Sales tax</a:t>
            </a:r>
          </a:p>
          <a:p>
            <a:pPr lvl="1">
              <a:lnSpc>
                <a:spcPct val="90000"/>
              </a:lnSpc>
              <a:buFont typeface="Monotype Sorts" charset="0"/>
              <a:buChar char="Õ"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Major policy shake up on import tariffs for Raw Materials</a:t>
            </a:r>
          </a:p>
          <a:p>
            <a:pPr lvl="1">
              <a:lnSpc>
                <a:spcPct val="90000"/>
              </a:lnSpc>
              <a:buFont typeface="Monotype Sorts" charset="0"/>
              <a:buChar char="Õ"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Utilities next target: Power Tariff, Telephone etc.</a:t>
            </a:r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r>
              <a:rPr lang="en-US" sz="1000" i="1" smtClean="0">
                <a:solidFill>
                  <a:srgbClr val="FFFFCC"/>
                </a:solidFill>
                <a:latin typeface="Arial" charset="0"/>
                <a:cs typeface="+mn-cs"/>
              </a:rPr>
              <a:t>Facilitating Government-SME Interface</a:t>
            </a:r>
          </a:p>
          <a:p>
            <a:pPr lvl="1">
              <a:lnSpc>
                <a:spcPct val="90000"/>
              </a:lnSpc>
              <a:buFont typeface="Monotype Sorts" charset="0"/>
              <a:buChar char="Õ"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</a:rPr>
              <a:t>Public Private Dialogue; Policy Consultative Processes in Fiscal, Trade &amp; Monetary</a:t>
            </a:r>
          </a:p>
          <a:p>
            <a:pPr>
              <a:lnSpc>
                <a:spcPct val="80000"/>
              </a:lnSpc>
              <a:buFont typeface="Monotype Sorts" charset="0"/>
              <a:buNone/>
              <a:defRPr/>
            </a:pPr>
            <a:r>
              <a:rPr lang="en-US" sz="1000" b="1" smtClean="0">
                <a:solidFill>
                  <a:srgbClr val="FFCC00"/>
                </a:solidFill>
                <a:latin typeface="Arial" charset="0"/>
                <a:cs typeface="+mn-cs"/>
              </a:rPr>
              <a:t>Developing Clusters and Sectors</a:t>
            </a:r>
            <a:r>
              <a:rPr lang="en-US" sz="1000" smtClean="0">
                <a:solidFill>
                  <a:srgbClr val="FFCC00"/>
                </a:solidFill>
                <a:latin typeface="Arial" charset="0"/>
                <a:cs typeface="+mn-cs"/>
              </a:rPr>
              <a:t>  </a:t>
            </a:r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  <a:cs typeface="+mn-cs"/>
              </a:rPr>
              <a:t>Sector Studies, Strategies and Implementation </a:t>
            </a:r>
          </a:p>
          <a:p>
            <a:pPr lvl="1">
              <a:lnSpc>
                <a:spcPct val="90000"/>
              </a:lnSpc>
              <a:buFont typeface="Monotype Sorts" charset="0"/>
              <a:buNone/>
              <a:defRPr/>
            </a:pPr>
            <a:r>
              <a:rPr lang="en-US" sz="1000" i="1" smtClean="0">
                <a:solidFill>
                  <a:srgbClr val="FFFFCC"/>
                </a:solidFill>
                <a:latin typeface="Arial" charset="0"/>
              </a:rPr>
              <a:t>Marble &amp; Granite, Dairy strategy, Poultry Sector Strategy, Leather, Garments, Horticulture, Fisheries, Textiles, Transport</a:t>
            </a:r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  <a:cs typeface="+mn-cs"/>
              </a:rPr>
              <a:t>Cluster Development</a:t>
            </a:r>
          </a:p>
          <a:p>
            <a:pPr lvl="1">
              <a:lnSpc>
                <a:spcPct val="90000"/>
              </a:lnSpc>
              <a:buFont typeface="Monotype Sorts" charset="0"/>
              <a:buNone/>
              <a:defRPr/>
            </a:pPr>
            <a:r>
              <a:rPr lang="en-US" sz="1000" i="1" smtClean="0">
                <a:solidFill>
                  <a:srgbClr val="FFFFCC"/>
                </a:solidFill>
                <a:latin typeface="Arial" charset="0"/>
              </a:rPr>
              <a:t>Ceramic Pottery, Fans, Surgical, Garments, Cutlery, Leather, Furniture, Gems &amp; Jewelry, Ginning, Handloom etc.</a:t>
            </a:r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r>
              <a:rPr lang="en-US" sz="1000" smtClean="0">
                <a:solidFill>
                  <a:srgbClr val="FFFFCC"/>
                </a:solidFill>
                <a:latin typeface="Arial" charset="0"/>
                <a:cs typeface="+mn-cs"/>
              </a:rPr>
              <a:t>Common Facility Centers</a:t>
            </a:r>
            <a:endParaRPr lang="en-US" sz="900" smtClean="0">
              <a:solidFill>
                <a:srgbClr val="FFFFCC"/>
              </a:solidFill>
              <a:cs typeface="+mn-cs"/>
            </a:endParaRPr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endParaRPr lang="en-US" sz="1000" smtClean="0">
              <a:solidFill>
                <a:srgbClr val="FFFFCC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7318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9F36D-46B0-453A-A91D-7329106649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2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1FF32-E330-4BD2-B14C-5C11A4B6F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BA61C-DFB2-40F8-B1F3-814D2A81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152400"/>
            <a:ext cx="1962150" cy="6300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2400"/>
            <a:ext cx="5734050" cy="6300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F559E-E889-48A5-A312-AE2E7C2C4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485900"/>
            <a:ext cx="7772400" cy="496728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DFD2-15A4-4558-A525-0AFA60AEA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85900"/>
            <a:ext cx="7772400" cy="496728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3206C-8177-4B95-9321-7F40A293F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2AF15-3FBF-4BA3-AEEE-93E81B518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BC31D-DBB9-414F-9AB4-1810ED689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5900"/>
            <a:ext cx="3810000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485900"/>
            <a:ext cx="3810000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302DA-9B14-4054-AC0C-52E6362E4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56472-02BA-4F32-91B0-1344D7309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BB881-A8FF-4CE0-B280-81B0834A0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0AD55-DF01-4395-8258-43CDBB92A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F042-0282-4EBD-8583-3E716D4FE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EA43D-6E49-4F31-84A4-9E6C4F982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85900"/>
            <a:ext cx="77724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00813"/>
            <a:ext cx="1905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600" b="0">
                <a:solidFill>
                  <a:srgbClr val="66FFFF"/>
                </a:solidFill>
              </a:defRPr>
            </a:lvl1pPr>
          </a:lstStyle>
          <a:p>
            <a:pPr>
              <a:defRPr/>
            </a:pPr>
            <a:fld id="{2606A448-BCB2-4EEC-8008-E0E54A550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143000"/>
            <a:ext cx="7772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553200" y="6524625"/>
            <a:ext cx="2051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>
                <a:solidFill>
                  <a:srgbClr val="A0FCFC"/>
                </a:solidFill>
              </a:rPr>
              <a:t>www.smeda.org.pk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A0FCFC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Smeda\Desktop\senate%20presentation\Final%20Presentation%20and%20Value%20addition%20BP%20excel%20\SMEDA%20SME%20Investment%20facilitation%20(final).xl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1FF32-E330-4BD2-B14C-5C11A4B6FCA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496" y="609329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Sep 23, 2017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764704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+mj-lt"/>
              </a:rPr>
              <a:t>Small and Medium Enterprises Development Authority (SMEDA)</a:t>
            </a:r>
            <a:endParaRPr lang="en-US" sz="4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2132856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dirty="0" smtClean="0">
              <a:solidFill>
                <a:srgbClr val="CC9900"/>
              </a:solidFill>
              <a:latin typeface="Garamond" pitchFamily="18" charset="0"/>
            </a:endParaRPr>
          </a:p>
          <a:p>
            <a:pPr algn="ctr"/>
            <a:r>
              <a:rPr lang="en-US" sz="4000" dirty="0" smtClean="0">
                <a:solidFill>
                  <a:srgbClr val="CC9900"/>
                </a:solidFill>
                <a:latin typeface="Garamond" pitchFamily="18" charset="0"/>
              </a:rPr>
              <a:t> “Workshop on Entrepreneurship for Engineers”</a:t>
            </a:r>
          </a:p>
          <a:p>
            <a:pPr algn="ctr"/>
            <a:endParaRPr lang="en-US" sz="3800" dirty="0" smtClean="0">
              <a:solidFill>
                <a:schemeClr val="accent1">
                  <a:lumMod val="60000"/>
                  <a:lumOff val="40000"/>
                </a:schemeClr>
              </a:solidFill>
              <a:latin typeface="Garamond" pitchFamily="18" charset="0"/>
            </a:endParaRPr>
          </a:p>
          <a:p>
            <a:pPr algn="ctr"/>
            <a:r>
              <a:rPr lang="en-US" sz="3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</a:rPr>
              <a:t>Mukesh Kumar</a:t>
            </a:r>
          </a:p>
          <a:p>
            <a:pPr algn="ctr"/>
            <a:r>
              <a:rPr lang="en-US" sz="3000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</a:rPr>
              <a:t>(</a:t>
            </a:r>
            <a:r>
              <a:rPr lang="en-U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</a:rPr>
              <a:t>Provincial Chief, SMEDA Sindh)</a:t>
            </a:r>
            <a:endParaRPr lang="en-US" sz="3800" dirty="0" smtClean="0">
              <a:solidFill>
                <a:schemeClr val="accent1">
                  <a:lumMod val="60000"/>
                  <a:lumOff val="40000"/>
                </a:schemeClr>
              </a:solidFill>
              <a:latin typeface="Garamond" pitchFamily="18" charset="0"/>
            </a:endParaRPr>
          </a:p>
          <a:p>
            <a:pPr algn="ctr"/>
            <a:r>
              <a:rPr lang="en-US" sz="3000" dirty="0" smtClean="0">
                <a:solidFill>
                  <a:srgbClr val="CC9900"/>
                </a:solidFill>
                <a:latin typeface="Garamond" pitchFamily="18" charset="0"/>
              </a:rPr>
              <a:t>@ The Institution of Engineers Pakistan</a:t>
            </a:r>
            <a:endParaRPr lang="en-US" sz="3000" dirty="0">
              <a:solidFill>
                <a:srgbClr val="CC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525"/>
            <a:ext cx="9163050" cy="68484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Isosceles Triangle 5"/>
          <p:cNvSpPr/>
          <p:nvPr/>
        </p:nvSpPr>
        <p:spPr>
          <a:xfrm>
            <a:off x="6096000" y="274320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80414" y="326373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6781800" y="175260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7162800" y="228600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7244938" y="205740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7522036" y="2156358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6019800" y="2422646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609600" y="586740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4191000" y="3206338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5087586" y="2572986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5940152" y="764704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3657600" y="571500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4401786" y="454231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3815938" y="4682834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3581400" y="510540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595752" y="4554186"/>
            <a:ext cx="35618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err="1" smtClean="0"/>
              <a:t>Ghotki</a:t>
            </a:r>
            <a:endParaRPr lang="en-US" sz="500" dirty="0"/>
          </a:p>
        </p:txBody>
      </p:sp>
      <p:sp>
        <p:nvSpPr>
          <p:cNvPr id="26" name="Isosceles Triangle 25"/>
          <p:cNvSpPr/>
          <p:nvPr/>
        </p:nvSpPr>
        <p:spPr>
          <a:xfrm>
            <a:off x="4653144" y="4443352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791200" y="914400"/>
            <a:ext cx="40427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err="1" smtClean="0"/>
              <a:t>Mingora</a:t>
            </a:r>
            <a:endParaRPr lang="en-US" sz="500" dirty="0"/>
          </a:p>
        </p:txBody>
      </p:sp>
      <p:sp>
        <p:nvSpPr>
          <p:cNvPr id="28" name="Isosceles Triangle 27"/>
          <p:cNvSpPr/>
          <p:nvPr/>
        </p:nvSpPr>
        <p:spPr>
          <a:xfrm>
            <a:off x="6363816" y="126876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3048000" y="586740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042062" y="5961414"/>
            <a:ext cx="30649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/>
              <a:t>Hub </a:t>
            </a:r>
            <a:endParaRPr lang="en-US" sz="500" dirty="0"/>
          </a:p>
        </p:txBody>
      </p:sp>
      <p:sp>
        <p:nvSpPr>
          <p:cNvPr id="31" name="TextBox 30"/>
          <p:cNvSpPr txBox="1"/>
          <p:nvPr/>
        </p:nvSpPr>
        <p:spPr>
          <a:xfrm>
            <a:off x="7092280" y="3707740"/>
            <a:ext cx="1008112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65.26%</a:t>
            </a:r>
            <a:endParaRPr lang="en-US" sz="18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6948264" y="3356992"/>
            <a:ext cx="648072" cy="288032"/>
          </a:xfrm>
          <a:prstGeom prst="straightConnector1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292080" y="5301208"/>
            <a:ext cx="1008112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17.83%</a:t>
            </a:r>
            <a:endParaRPr lang="en-US" sz="1800" dirty="0"/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572000" y="5157192"/>
            <a:ext cx="648072" cy="288032"/>
          </a:xfrm>
          <a:prstGeom prst="straightConnector1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563888" y="908720"/>
            <a:ext cx="1008112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14.21%</a:t>
            </a:r>
            <a:endParaRPr lang="en-US" sz="1800" dirty="0"/>
          </a:p>
        </p:txBody>
      </p:sp>
      <p:sp>
        <p:nvSpPr>
          <p:cNvPr id="36" name="TextBox 35"/>
          <p:cNvSpPr txBox="1"/>
          <p:nvPr/>
        </p:nvSpPr>
        <p:spPr>
          <a:xfrm>
            <a:off x="1259632" y="2924944"/>
            <a:ext cx="1008112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2.18%</a:t>
            </a:r>
            <a:endParaRPr lang="en-US" sz="18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 flipV="1">
            <a:off x="4572000" y="1340768"/>
            <a:ext cx="576064" cy="360040"/>
          </a:xfrm>
          <a:prstGeom prst="straightConnector1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 flipV="1">
            <a:off x="2195736" y="3356992"/>
            <a:ext cx="576064" cy="360040"/>
          </a:xfrm>
          <a:prstGeom prst="straightConnector1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Isosceles Triangle 39"/>
          <p:cNvSpPr/>
          <p:nvPr/>
        </p:nvSpPr>
        <p:spPr>
          <a:xfrm>
            <a:off x="6876256" y="594928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164288" y="5877272"/>
            <a:ext cx="1979712" cy="276999"/>
          </a:xfrm>
          <a:prstGeom prst="rect">
            <a:avLst/>
          </a:prstGeom>
          <a:solidFill>
            <a:srgbClr val="6699FF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</a:rPr>
              <a:t>RBCs  (25)</a:t>
            </a:r>
            <a:endParaRPr lang="en-US" sz="1200" dirty="0">
              <a:latin typeface="+mj-lt"/>
            </a:endParaRPr>
          </a:p>
        </p:txBody>
      </p:sp>
      <p:sp>
        <p:nvSpPr>
          <p:cNvPr id="44" name="Text Box 584"/>
          <p:cNvSpPr txBox="1">
            <a:spLocks noChangeArrowheads="1"/>
          </p:cNvSpPr>
          <p:nvPr/>
        </p:nvSpPr>
        <p:spPr bwMode="auto">
          <a:xfrm>
            <a:off x="6248400" y="3276600"/>
            <a:ext cx="17526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600">
                <a:latin typeface="Tahoma" pitchFamily="34" charset="0"/>
              </a:rPr>
              <a:t>Issues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0" y="6505599"/>
            <a:ext cx="4499992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Census of Economic Establishments 2005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827584" y="44624"/>
            <a:ext cx="7416824" cy="646331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SME Density &amp; SMEDA Outreach </a:t>
            </a:r>
            <a:endParaRPr lang="en-US" sz="3600" dirty="0">
              <a:latin typeface="+mj-lt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131840" y="6165304"/>
            <a:ext cx="216024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7092280" y="2636912"/>
            <a:ext cx="216024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5580112" y="1412776"/>
            <a:ext cx="216024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419872" y="3356992"/>
            <a:ext cx="216024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6876256" y="5589240"/>
            <a:ext cx="216024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64288" y="5517232"/>
            <a:ext cx="1979712" cy="276999"/>
          </a:xfrm>
          <a:prstGeom prst="rect">
            <a:avLst/>
          </a:prstGeom>
          <a:solidFill>
            <a:srgbClr val="6699FF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</a:rPr>
              <a:t>Provincial  Offices (4)</a:t>
            </a:r>
            <a:endParaRPr lang="en-US" sz="1200" dirty="0">
              <a:latin typeface="+mj-lt"/>
            </a:endParaRPr>
          </a:p>
        </p:txBody>
      </p:sp>
      <p:sp>
        <p:nvSpPr>
          <p:cNvPr id="53" name="Isosceles Triangle 52"/>
          <p:cNvSpPr/>
          <p:nvPr/>
        </p:nvSpPr>
        <p:spPr>
          <a:xfrm>
            <a:off x="7299920" y="2564904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6939880" y="2556520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/>
          <p:cNvSpPr/>
          <p:nvPr/>
        </p:nvSpPr>
        <p:spPr>
          <a:xfrm>
            <a:off x="3339480" y="6021288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Isosceles Triangle 57"/>
          <p:cNvSpPr/>
          <p:nvPr/>
        </p:nvSpPr>
        <p:spPr>
          <a:xfrm>
            <a:off x="3275856" y="3204592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Isosceles Triangle 58"/>
          <p:cNvSpPr/>
          <p:nvPr/>
        </p:nvSpPr>
        <p:spPr>
          <a:xfrm>
            <a:off x="5580112" y="1260376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Isosceles Triangle 59"/>
          <p:cNvSpPr/>
          <p:nvPr/>
        </p:nvSpPr>
        <p:spPr>
          <a:xfrm>
            <a:off x="5796136" y="1332384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5436096" y="4428728"/>
            <a:ext cx="152400" cy="152400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6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 animBg="1"/>
      <p:bldP spid="27" grpId="0"/>
      <p:bldP spid="28" grpId="0" animBg="1"/>
      <p:bldP spid="29" grpId="0" animBg="1"/>
      <p:bldP spid="30" grpId="0"/>
      <p:bldP spid="40" grpId="0" animBg="1"/>
      <p:bldP spid="44" grpId="0"/>
      <p:bldP spid="53" grpId="0" animBg="1"/>
      <p:bldP spid="54" grpId="0" animBg="1"/>
      <p:bldP spid="57" grpId="0" animBg="1"/>
      <p:bldP spid="58" grpId="0" animBg="1"/>
      <p:bldP spid="59" grpId="0" animBg="1"/>
      <p:bldP spid="60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297B3-9779-42A1-8B3E-FD95E388499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636912"/>
            <a:ext cx="8640960" cy="1215008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CC"/>
                </a:solidFill>
                <a:latin typeface="Garamond" pitchFamily="18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</a:rPr>
              <a:t>SMEDA’s Key Achievements</a:t>
            </a:r>
          </a:p>
          <a:p>
            <a:r>
              <a:rPr lang="en-US" sz="3600" dirty="0" smtClean="0">
                <a:solidFill>
                  <a:srgbClr val="000000"/>
                </a:solidFill>
              </a:rPr>
              <a:t>(1998-2015)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2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Key Achievements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024" y="1124744"/>
            <a:ext cx="8748464" cy="547260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</a:rPr>
              <a:t>Over 91,311 walk-in SMEs facilitated 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</a:rPr>
              <a:t>356 Business Plans prepared</a:t>
            </a:r>
          </a:p>
          <a:p>
            <a:r>
              <a:rPr lang="en-US" sz="2400" dirty="0" smtClean="0">
                <a:solidFill>
                  <a:srgbClr val="66FFFF"/>
                </a:solidFill>
              </a:rPr>
              <a:t>SMEDA Web Portal</a:t>
            </a:r>
          </a:p>
          <a:p>
            <a:pPr lvl="1">
              <a:buFont typeface="Wingdings" charset="2"/>
              <a:buChar char="§"/>
            </a:pPr>
            <a:r>
              <a:rPr lang="en-US" sz="2000" b="0" dirty="0" smtClean="0">
                <a:solidFill>
                  <a:srgbClr val="FFFFFF"/>
                </a:solidFill>
              </a:rPr>
              <a:t>Total </a:t>
            </a:r>
            <a:r>
              <a:rPr lang="en-US" sz="2000" b="0" dirty="0">
                <a:solidFill>
                  <a:srgbClr val="FFFFFF"/>
                </a:solidFill>
              </a:rPr>
              <a:t>number of Visitors: </a:t>
            </a:r>
            <a:r>
              <a:rPr lang="en-US" sz="2000" b="0" dirty="0" smtClean="0">
                <a:solidFill>
                  <a:srgbClr val="FFFFFF"/>
                </a:solidFill>
              </a:rPr>
              <a:t>9.95 Million</a:t>
            </a:r>
            <a:endParaRPr lang="en-US" sz="2000" b="0" dirty="0">
              <a:solidFill>
                <a:srgbClr val="FFFFFF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000" b="0" dirty="0">
                <a:solidFill>
                  <a:srgbClr val="FFFFFF"/>
                </a:solidFill>
              </a:rPr>
              <a:t>Avg. Visitors per day</a:t>
            </a:r>
            <a:r>
              <a:rPr lang="en-US" sz="2000" b="0" dirty="0" smtClean="0">
                <a:solidFill>
                  <a:srgbClr val="FFFFFF"/>
                </a:solidFill>
              </a:rPr>
              <a:t>: 2,476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</a:rPr>
              <a:t>Development &amp; Downloads of: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 smtClean="0">
                <a:solidFill>
                  <a:srgbClr val="FFFFFF"/>
                </a:solidFill>
              </a:rPr>
              <a:t>170 Pre-feasibility Studies – 2.26 Million Downloads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 smtClean="0">
                <a:solidFill>
                  <a:srgbClr val="FFFFFF"/>
                </a:solidFill>
              </a:rPr>
              <a:t>54 Regulatory Procedures – 353,331 Downloads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 smtClean="0">
                <a:solidFill>
                  <a:srgbClr val="FFFFFF"/>
                </a:solidFill>
              </a:rPr>
              <a:t>319 Commercial Contracts – 106,966  Downloads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 smtClean="0">
                <a:solidFill>
                  <a:srgbClr val="FFFFFF"/>
                </a:solidFill>
              </a:rPr>
              <a:t>Sector Briefs / Sectoral Information – 24,303 Downloads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 smtClean="0">
                <a:solidFill>
                  <a:srgbClr val="FFFFFF"/>
                </a:solidFill>
              </a:rPr>
              <a:t>SMEDA Accounting Package (SMAP) – 30,793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</a:rPr>
              <a:t>2,335 training programs organized with 100,290 participants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</a:rPr>
              <a:t>Investment facilitation of over Rs. 28 billion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</a:rPr>
              <a:t>Industry Support to over 495 firms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36512" y="6500813"/>
            <a:ext cx="1905000" cy="333375"/>
          </a:xfrm>
        </p:spPr>
        <p:txBody>
          <a:bodyPr/>
          <a:lstStyle/>
          <a:p>
            <a:pPr>
              <a:defRPr/>
            </a:pPr>
            <a:fld id="{BA62AF15-3FBF-4BA3-AEEE-93E81B5189E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4">
            <a:hlinkClick r:id="rId2" action="ppaction://hlinkfile"/>
          </p:cNvPr>
          <p:cNvSpPr/>
          <p:nvPr/>
        </p:nvSpPr>
        <p:spPr bwMode="auto">
          <a:xfrm>
            <a:off x="533400" y="1600200"/>
            <a:ext cx="4038600" cy="381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hlinkClick r:id="rId2" action="ppaction://hlinkfile"/>
          </p:cNvPr>
          <p:cNvSpPr/>
          <p:nvPr/>
        </p:nvSpPr>
        <p:spPr bwMode="auto">
          <a:xfrm>
            <a:off x="533400" y="5943600"/>
            <a:ext cx="59436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4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Key Achievements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208912" cy="547260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66FFFF"/>
                </a:solidFill>
              </a:rPr>
              <a:t>Projects </a:t>
            </a:r>
            <a:r>
              <a:rPr lang="en-US" sz="2600" dirty="0">
                <a:solidFill>
                  <a:srgbClr val="66FFFF"/>
                </a:solidFill>
              </a:rPr>
              <a:t>with International Development Partners:  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/>
              <a:t>Economic </a:t>
            </a:r>
            <a:r>
              <a:rPr lang="en-US" sz="2400" dirty="0"/>
              <a:t>Revitalization of  Khyber </a:t>
            </a:r>
            <a:r>
              <a:rPr lang="en-US" sz="2400" dirty="0" err="1"/>
              <a:t>Pakhtunkhwa</a:t>
            </a:r>
            <a:r>
              <a:rPr lang="en-US" sz="2400" dirty="0"/>
              <a:t> and FATA  - Multi  Donors Trust Fund (MDTF)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/>
              <a:t>Early Recovery &amp; Restoration of Flood Affected Communities - UNDP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/>
              <a:t>Investment </a:t>
            </a:r>
            <a:r>
              <a:rPr lang="en-US" sz="2400" dirty="0"/>
              <a:t>Promotion Unit (IPU) – UNIDO/Italian Govt.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</a:rPr>
              <a:t>28 Sector Strategies developed and updated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</a:rPr>
              <a:t>Demonstration Projects undertaken through PSDP Funding (27) 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90736" y="6500813"/>
            <a:ext cx="1905000" cy="333375"/>
          </a:xfrm>
        </p:spPr>
        <p:txBody>
          <a:bodyPr/>
          <a:lstStyle/>
          <a:p>
            <a:pPr>
              <a:defRPr/>
            </a:pPr>
            <a:fld id="{BA62AF15-3FBF-4BA3-AEEE-93E81B5189E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51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8784976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FCBE34"/>
                </a:solidFill>
              </a:rPr>
              <a:t>Key Achievements</a:t>
            </a:r>
            <a:br>
              <a:rPr lang="en-US" sz="3200" dirty="0" smtClean="0">
                <a:solidFill>
                  <a:srgbClr val="FCBE34"/>
                </a:solidFill>
              </a:rPr>
            </a:br>
            <a:r>
              <a:rPr lang="en-US" sz="3200" dirty="0" smtClean="0">
                <a:solidFill>
                  <a:srgbClr val="FCBE34"/>
                </a:solidFill>
              </a:rPr>
              <a:t>Prime Minister’s Youth Business Loan Scheme</a:t>
            </a:r>
            <a:endParaRPr lang="en-US" sz="3200" dirty="0">
              <a:solidFill>
                <a:srgbClr val="FCBE3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472608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2"/>
              <a:buChar char="§"/>
            </a:pPr>
            <a:r>
              <a:rPr lang="en-US" sz="2200" dirty="0" smtClean="0">
                <a:solidFill>
                  <a:srgbClr val="FFFF00"/>
                </a:solidFill>
              </a:rPr>
              <a:t>Information Resources and tools developed: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85 Pre-feasibility Studies developed (Also translated into Urdu)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Financial Calculators - 4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Training Video Documentaries - 7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200" dirty="0">
                <a:solidFill>
                  <a:srgbClr val="66FFFF"/>
                </a:solidFill>
              </a:rPr>
              <a:t>Over </a:t>
            </a:r>
            <a:r>
              <a:rPr lang="en-US" sz="2200" dirty="0" smtClean="0">
                <a:solidFill>
                  <a:srgbClr val="66FFFF"/>
                </a:solidFill>
              </a:rPr>
              <a:t>14.31 </a:t>
            </a:r>
            <a:r>
              <a:rPr lang="en-US" sz="2200" dirty="0">
                <a:solidFill>
                  <a:srgbClr val="66FFFF"/>
                </a:solidFill>
              </a:rPr>
              <a:t>million downloads </a:t>
            </a:r>
            <a:r>
              <a:rPr lang="en-US" sz="2200" dirty="0" smtClean="0">
                <a:solidFill>
                  <a:srgbClr val="66FFFF"/>
                </a:solidFill>
              </a:rPr>
              <a:t>of information </a:t>
            </a:r>
            <a:r>
              <a:rPr lang="en-US" sz="2200" dirty="0">
                <a:solidFill>
                  <a:srgbClr val="66FFFF"/>
                </a:solidFill>
              </a:rPr>
              <a:t>Resources &amp; Tools </a:t>
            </a:r>
            <a:endParaRPr lang="en-US" sz="2200" dirty="0" smtClean="0">
              <a:solidFill>
                <a:srgbClr val="66FFFF"/>
              </a:solidFill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FFFF00"/>
                </a:solidFill>
              </a:rPr>
              <a:t>Over 23,167 walk</a:t>
            </a:r>
            <a:r>
              <a:rPr lang="en-US" sz="2200" dirty="0">
                <a:solidFill>
                  <a:srgbClr val="FFFF00"/>
                </a:solidFill>
              </a:rPr>
              <a:t>-in loan applicants facilitated at SMEDA </a:t>
            </a:r>
            <a:r>
              <a:rPr lang="en-US" sz="2200" dirty="0" smtClean="0">
                <a:solidFill>
                  <a:srgbClr val="FFFF00"/>
                </a:solidFill>
              </a:rPr>
              <a:t>Helpdesks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66FFFF"/>
                </a:solidFill>
              </a:rPr>
              <a:t>SMEDA’s Media Participation – 29 programs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FFFF00"/>
                </a:solidFill>
              </a:rPr>
              <a:t>Training to Partner Organizations – 6</a:t>
            </a: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66FFFF"/>
                </a:solidFill>
              </a:rPr>
              <a:t>Training Provided -  294 participants from 38 cities</a:t>
            </a:r>
          </a:p>
          <a:p>
            <a:pPr>
              <a:lnSpc>
                <a:spcPct val="80000"/>
              </a:lnSpc>
              <a:buFont typeface="Wingdings" pitchFamily="2" charset="2"/>
              <a:buChar char="–"/>
            </a:pPr>
            <a:r>
              <a:rPr lang="en-US" sz="2200" dirty="0" smtClean="0">
                <a:solidFill>
                  <a:srgbClr val="FFFF00"/>
                </a:solidFill>
                <a:cs typeface="Arial"/>
              </a:rPr>
              <a:t>Capacity building support to 21 organizations for prefeasibility development, helpdesk operations and website revamp</a:t>
            </a:r>
          </a:p>
          <a:p>
            <a:pPr>
              <a:lnSpc>
                <a:spcPct val="80000"/>
              </a:lnSpc>
              <a:buFont typeface="Wingdings" pitchFamily="2" charset="2"/>
              <a:buChar char="–"/>
            </a:pPr>
            <a:r>
              <a:rPr lang="en-US" sz="2200" dirty="0" smtClean="0">
                <a:solidFill>
                  <a:srgbClr val="66FFFF"/>
                </a:solidFill>
                <a:cs typeface="Arial"/>
              </a:rPr>
              <a:t>60 new Pre-feasibilities developed by Ministries / Organizations</a:t>
            </a:r>
          </a:p>
          <a:p>
            <a:pPr>
              <a:lnSpc>
                <a:spcPct val="80000"/>
              </a:lnSpc>
              <a:buFont typeface="Wingdings" pitchFamily="2" charset="2"/>
              <a:buChar char="–"/>
            </a:pPr>
            <a:r>
              <a:rPr lang="en-US" sz="2200" dirty="0" smtClean="0">
                <a:solidFill>
                  <a:srgbClr val="FFFF00"/>
                </a:solidFill>
                <a:cs typeface="Arial"/>
              </a:rPr>
              <a:t>17 Websites of MoIP and its Organizations revamped to cater for the requirements of PMYBL Beneficiaries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–"/>
            </a:pPr>
            <a:endParaRPr lang="en-US" sz="2200" dirty="0"/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endParaRPr lang="en-US" sz="2200" dirty="0" smtClean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en-US" sz="22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2AF15-3FBF-4BA3-AEEE-93E81B5189E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  <a:noFill/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Development </a:t>
            </a:r>
            <a:r>
              <a:rPr lang="en-US" sz="4000" b="1" dirty="0" smtClean="0">
                <a:solidFill>
                  <a:srgbClr val="FFC000"/>
                </a:solidFill>
              </a:rPr>
              <a:t>Partners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219201"/>
            <a:ext cx="4343400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Multilateral Donors</a:t>
            </a:r>
          </a:p>
          <a:p>
            <a:pPr algn="ctr"/>
            <a:endParaRPr lang="en-US" sz="2800" b="1" dirty="0" smtClean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1219200"/>
            <a:ext cx="4114800" cy="89255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en-US" sz="2800" b="1" dirty="0" smtClean="0">
                <a:latin typeface="+mj-lt"/>
              </a:rPr>
              <a:t>International Agencies</a:t>
            </a:r>
          </a:p>
          <a:p>
            <a:pPr lvl="0" algn="ctr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28600" y="2027237"/>
            <a:ext cx="4343400" cy="4525963"/>
          </a:xfrm>
          <a:solidFill>
            <a:srgbClr val="4AA7BA"/>
          </a:solidFill>
        </p:spPr>
        <p:txBody>
          <a:bodyPr>
            <a:normAutofit fontScale="55000" lnSpcReduction="20000"/>
          </a:bodyPr>
          <a:lstStyle/>
          <a:p>
            <a:pPr lvl="0"/>
            <a:r>
              <a:rPr lang="en-US" dirty="0">
                <a:solidFill>
                  <a:schemeClr val="tx1"/>
                </a:solidFill>
                <a:latin typeface="+mj-lt"/>
              </a:rPr>
              <a:t>Asian Development Bank</a:t>
            </a:r>
          </a:p>
          <a:p>
            <a:pPr lvl="1"/>
            <a:r>
              <a:rPr lang="en-US" dirty="0">
                <a:latin typeface="+mj-lt"/>
              </a:rPr>
              <a:t>SME Sector Development </a:t>
            </a:r>
            <a:r>
              <a:rPr lang="en-US" dirty="0" smtClean="0">
                <a:latin typeface="+mj-lt"/>
              </a:rPr>
              <a:t>Program</a:t>
            </a:r>
          </a:p>
          <a:p>
            <a:pPr lvl="1"/>
            <a:r>
              <a:rPr lang="en-US" dirty="0" smtClean="0">
                <a:latin typeface="+mj-lt"/>
              </a:rPr>
              <a:t>Rural Modernization Project</a:t>
            </a:r>
            <a:endParaRPr lang="en-US" dirty="0">
              <a:latin typeface="+mj-lt"/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  <a:latin typeface="+mj-lt"/>
              </a:rPr>
              <a:t>The World Bank</a:t>
            </a:r>
          </a:p>
          <a:p>
            <a:pPr lvl="1"/>
            <a:r>
              <a:rPr lang="en-US" dirty="0" smtClean="0">
                <a:latin typeface="+mj-lt"/>
              </a:rPr>
              <a:t>IC I &amp; II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USAID</a:t>
            </a:r>
          </a:p>
          <a:p>
            <a:pPr lvl="1"/>
            <a:r>
              <a:rPr lang="en-US" dirty="0" smtClean="0">
                <a:latin typeface="+mj-lt"/>
              </a:rPr>
              <a:t>Pakistan Initiative for Strategic Development and Competitiveness (PISDAC)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UNDP</a:t>
            </a:r>
          </a:p>
          <a:p>
            <a:pPr lvl="1"/>
            <a:r>
              <a:rPr lang="en-US" dirty="0" smtClean="0">
                <a:latin typeface="+mj-lt"/>
              </a:rPr>
              <a:t>Pro-</a:t>
            </a:r>
            <a:r>
              <a:rPr lang="en-US" dirty="0" err="1" smtClean="0">
                <a:latin typeface="+mj-lt"/>
              </a:rPr>
              <a:t>Gole</a:t>
            </a:r>
            <a:r>
              <a:rPr lang="en-US" dirty="0" smtClean="0">
                <a:latin typeface="+mj-lt"/>
              </a:rPr>
              <a:t> </a:t>
            </a:r>
          </a:p>
          <a:p>
            <a:pPr lvl="1"/>
            <a:r>
              <a:rPr lang="en-US" dirty="0" smtClean="0">
                <a:latin typeface="+mj-lt"/>
              </a:rPr>
              <a:t>Early Recovery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UNIDO</a:t>
            </a:r>
          </a:p>
          <a:p>
            <a:pPr lvl="1"/>
            <a:r>
              <a:rPr lang="en-US" dirty="0" smtClean="0">
                <a:latin typeface="+mj-lt"/>
              </a:rPr>
              <a:t>Cluster Development Program</a:t>
            </a:r>
          </a:p>
          <a:p>
            <a:pPr lvl="1"/>
            <a:r>
              <a:rPr lang="en-US" dirty="0" smtClean="0">
                <a:latin typeface="+mj-lt"/>
              </a:rPr>
              <a:t>Investment Promotion Unit</a:t>
            </a:r>
          </a:p>
          <a:p>
            <a:r>
              <a:rPr lang="en-US" dirty="0" smtClean="0">
                <a:solidFill>
                  <a:srgbClr val="000000"/>
                </a:solidFill>
                <a:latin typeface="+mj-lt"/>
              </a:rPr>
              <a:t>ILO</a:t>
            </a:r>
          </a:p>
          <a:p>
            <a:pPr lvl="1"/>
            <a:r>
              <a:rPr lang="en-US" dirty="0" smtClean="0">
                <a:latin typeface="+mj-lt"/>
              </a:rPr>
              <a:t>Research Studies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European Union</a:t>
            </a:r>
          </a:p>
          <a:p>
            <a:pPr lvl="1"/>
            <a:r>
              <a:rPr lang="en-US" dirty="0" smtClean="0">
                <a:latin typeface="+mj-lt"/>
              </a:rPr>
              <a:t>Seminars/Conferences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60753-FA1E-4822-B954-DC6F32D099B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27237"/>
            <a:ext cx="4114800" cy="4525963"/>
          </a:xfrm>
          <a:solidFill>
            <a:srgbClr val="4AA7BA"/>
          </a:solidFill>
        </p:spPr>
        <p:txBody>
          <a:bodyPr>
            <a:normAutofit fontScale="55000" lnSpcReduction="20000"/>
          </a:bodyPr>
          <a:lstStyle/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WIPO</a:t>
            </a:r>
          </a:p>
          <a:p>
            <a:pPr lvl="1"/>
            <a:r>
              <a:rPr lang="en-US" sz="2200" dirty="0" smtClean="0">
                <a:latin typeface="+mj-lt"/>
              </a:rPr>
              <a:t>IPR publications &amp; awareness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JICA</a:t>
            </a:r>
          </a:p>
          <a:p>
            <a:pPr lvl="1"/>
            <a:r>
              <a:rPr lang="en-US" dirty="0" smtClean="0">
                <a:latin typeface="+mj-lt"/>
              </a:rPr>
              <a:t>Senior volunteers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ITC, Geneva</a:t>
            </a:r>
          </a:p>
          <a:p>
            <a:pPr lvl="1"/>
            <a:r>
              <a:rPr lang="en-US" dirty="0" smtClean="0">
                <a:latin typeface="+mj-lt"/>
              </a:rPr>
              <a:t>Adaptation of Publications</a:t>
            </a:r>
          </a:p>
          <a:p>
            <a:pPr lvl="1"/>
            <a:r>
              <a:rPr lang="en-US" dirty="0" smtClean="0">
                <a:latin typeface="+mj-lt"/>
              </a:rPr>
              <a:t>Seminars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SES, GIZ, Bfz, Germany</a:t>
            </a:r>
          </a:p>
          <a:p>
            <a:pPr lvl="1"/>
            <a:r>
              <a:rPr lang="en-US" dirty="0" smtClean="0">
                <a:latin typeface="+mj-lt"/>
              </a:rPr>
              <a:t>Energy Efficiency &amp; Renewable Energy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KOSGEB, Turkey</a:t>
            </a:r>
          </a:p>
          <a:p>
            <a:pPr lvl="1"/>
            <a:r>
              <a:rPr lang="en-US" dirty="0" smtClean="0">
                <a:latin typeface="+mj-lt"/>
              </a:rPr>
              <a:t>Investment &amp; Trade Promotion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SEHDA, Mauritius</a:t>
            </a:r>
          </a:p>
          <a:p>
            <a:pPr lvl="1"/>
            <a:r>
              <a:rPr lang="en-US" dirty="0" smtClean="0">
                <a:latin typeface="+mj-lt"/>
              </a:rPr>
              <a:t>Trade Delegations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CBI, Netherlands</a:t>
            </a:r>
          </a:p>
          <a:p>
            <a:pPr lvl="1"/>
            <a:r>
              <a:rPr lang="en-US" dirty="0" smtClean="0">
                <a:latin typeface="+mj-lt"/>
              </a:rPr>
              <a:t>Export Coaching Programs , Productivity Enhancement Programs , CSR for Industry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ECO</a:t>
            </a:r>
          </a:p>
          <a:p>
            <a:pPr lvl="1"/>
            <a:r>
              <a:rPr lang="en-US" dirty="0" smtClean="0">
                <a:latin typeface="+mj-lt"/>
              </a:rPr>
              <a:t>Proposals &amp; Conferences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+mj-lt"/>
              </a:rPr>
              <a:t>D-8</a:t>
            </a:r>
          </a:p>
          <a:p>
            <a:pPr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918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62064"/>
            <a:ext cx="7772400" cy="1143000"/>
          </a:xfr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SMEs Development Plan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BB881-A8FF-4CE0-B280-81B0834A0E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SME Development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2AF15-3FBF-4BA3-AEEE-93E81B5189E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ight Arrow 4"/>
          <p:cNvSpPr/>
          <p:nvPr/>
        </p:nvSpPr>
        <p:spPr bwMode="auto">
          <a:xfrm>
            <a:off x="76200" y="1295400"/>
            <a:ext cx="1905000" cy="10668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Vision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76200" y="2819400"/>
            <a:ext cx="1905000" cy="10668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Goal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76200" y="4114800"/>
            <a:ext cx="1905000" cy="10668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Strategy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76200" y="5410200"/>
            <a:ext cx="1905000" cy="12954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Institutional</a:t>
            </a:r>
          </a:p>
          <a:p>
            <a:pPr algn="ctr" eaLnBrk="0" hangingPunct="0"/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Support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209800" y="1219200"/>
            <a:ext cx="66294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Growth of globally competitive SME sector,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through a conducive environment and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support services, serving as an engine of sustainable growth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for national economy</a:t>
            </a:r>
          </a:p>
          <a:p>
            <a:pPr algn="ctr" eaLnBrk="0" hangingPunct="0"/>
            <a:endParaRPr lang="en-US" sz="18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2514600" y="2438400"/>
            <a:ext cx="6172200" cy="533400"/>
          </a:xfrm>
          <a:prstGeom prst="triangl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362200" y="3048000"/>
            <a:ext cx="1600200" cy="762000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New Jobs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4038600" y="3048000"/>
            <a:ext cx="1600200" cy="762000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Value Addition in </a:t>
            </a:r>
          </a:p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GDP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5715000" y="3048000"/>
            <a:ext cx="1600200" cy="762000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New Enterprises &amp; </a:t>
            </a:r>
          </a:p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Increasing Scale 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7391400" y="3048000"/>
            <a:ext cx="1600200" cy="762000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Exports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362200" y="4191000"/>
            <a:ext cx="20574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Policy Advocacy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4191000"/>
            <a:ext cx="20574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Sector Development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705600" y="4191000"/>
            <a:ext cx="20574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Entrepreneurial </a:t>
            </a:r>
          </a:p>
          <a:p>
            <a:pPr algn="ctr" eaLnBrk="0" hangingPunct="0"/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Ecosystem Dev.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362200" y="4800600"/>
            <a:ext cx="20574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Access to Finance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572000" y="4800600"/>
            <a:ext cx="20574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E-Enablement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705600" y="4800600"/>
            <a:ext cx="20574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Business Dev.</a:t>
            </a:r>
          </a:p>
          <a:p>
            <a:pPr algn="ctr" eaLnBrk="0" hangingPunct="0"/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Services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5562600" y="5638800"/>
            <a:ext cx="1752600" cy="685800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Reliable</a:t>
            </a:r>
          </a:p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Database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7315200" y="5638800"/>
            <a:ext cx="1752600" cy="685800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Monitoring &amp; </a:t>
            </a:r>
          </a:p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Evaluation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3810000" y="5638800"/>
            <a:ext cx="1752600" cy="685800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Effective </a:t>
            </a:r>
          </a:p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Coordination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209800" y="3886200"/>
            <a:ext cx="6629400" cy="0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286000" y="5562600"/>
            <a:ext cx="6629400" cy="0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255520" y="3962400"/>
            <a:ext cx="0" cy="1447800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8915400" y="3962400"/>
            <a:ext cx="0" cy="1447800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28" name="Rounded Rectangle 27"/>
          <p:cNvSpPr/>
          <p:nvPr/>
        </p:nvSpPr>
        <p:spPr bwMode="auto">
          <a:xfrm>
            <a:off x="2057400" y="5638800"/>
            <a:ext cx="1752600" cy="685800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Partnerships</a:t>
            </a:r>
          </a:p>
        </p:txBody>
      </p:sp>
    </p:spTree>
    <p:extLst>
      <p:ext uri="{BB962C8B-B14F-4D97-AF65-F5344CB8AC3E}">
        <p14:creationId xmlns:p14="http://schemas.microsoft.com/office/powerpoint/2010/main" val="1519899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Processing</a:t>
            </a:r>
          </a:p>
          <a:p>
            <a:r>
              <a:rPr lang="en-US" dirty="0" smtClean="0"/>
              <a:t>Plastic &amp; Packaging</a:t>
            </a:r>
          </a:p>
          <a:p>
            <a:r>
              <a:rPr lang="en-US" dirty="0" smtClean="0"/>
              <a:t>Construction</a:t>
            </a:r>
          </a:p>
          <a:p>
            <a:r>
              <a:rPr lang="en-US" dirty="0" smtClean="0"/>
              <a:t>Electrical &amp; Electronics</a:t>
            </a:r>
          </a:p>
          <a:p>
            <a:r>
              <a:rPr lang="en-US" dirty="0" smtClean="0"/>
              <a:t>Engineering (Auto parts, Foundry, Surgical goods, fans, cutlery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Chemicals</a:t>
            </a:r>
          </a:p>
          <a:p>
            <a:r>
              <a:rPr lang="en-US" dirty="0" smtClean="0"/>
              <a:t>Food &amp; Beverages</a:t>
            </a:r>
          </a:p>
          <a:p>
            <a:r>
              <a:rPr lang="en-US" dirty="0" smtClean="0"/>
              <a:t>ICT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2AF15-3FBF-4BA3-AEEE-93E81B5189E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36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dirty="0" smtClean="0"/>
              <a:t>Thank You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2AF15-3FBF-4BA3-AEEE-93E81B5189E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4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Entrepreneurship for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Engineers can be betters entrepreneurs:</a:t>
            </a:r>
          </a:p>
          <a:p>
            <a:pPr lvl="1"/>
            <a:r>
              <a:rPr lang="en-US" dirty="0" smtClean="0"/>
              <a:t>Technical Knowledge</a:t>
            </a:r>
          </a:p>
          <a:p>
            <a:pPr lvl="1"/>
            <a:r>
              <a:rPr lang="en-US" dirty="0" smtClean="0"/>
              <a:t>Analytical Skills</a:t>
            </a:r>
          </a:p>
          <a:p>
            <a:pPr lvl="1"/>
            <a:r>
              <a:rPr lang="en-US" dirty="0" smtClean="0"/>
              <a:t>Patience &amp; eagerness to Learn</a:t>
            </a:r>
          </a:p>
          <a:p>
            <a:pPr lvl="1"/>
            <a:r>
              <a:rPr lang="en-US" dirty="0" smtClean="0"/>
              <a:t>Problem solving mindset</a:t>
            </a:r>
          </a:p>
          <a:p>
            <a:pPr lvl="1"/>
            <a:r>
              <a:rPr lang="en-US" dirty="0" smtClean="0"/>
              <a:t>Trust building</a:t>
            </a:r>
          </a:p>
          <a:p>
            <a:pPr lvl="1"/>
            <a:r>
              <a:rPr lang="en-US" dirty="0" smtClean="0"/>
              <a:t>Humble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2AF15-3FBF-4BA3-AEEE-93E81B5189E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4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Scheme of Presentation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18128" cy="4247208"/>
          </a:xfrm>
        </p:spPr>
        <p:txBody>
          <a:bodyPr/>
          <a:lstStyle/>
          <a:p>
            <a:pPr marL="568325" indent="-568325">
              <a:spcAft>
                <a:spcPts val="600"/>
              </a:spcAft>
              <a:buNone/>
            </a:pPr>
            <a:endParaRPr lang="en-US" sz="3600" dirty="0" smtClean="0">
              <a:solidFill>
                <a:srgbClr val="FFFF00"/>
              </a:solidFill>
            </a:endParaRPr>
          </a:p>
          <a:p>
            <a:pPr marL="568325" indent="-56832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FF00"/>
                </a:solidFill>
              </a:rPr>
              <a:t>Introduction</a:t>
            </a:r>
          </a:p>
          <a:p>
            <a:pPr marL="568325" indent="-568325">
              <a:spcAft>
                <a:spcPts val="600"/>
              </a:spcAft>
              <a:buFont typeface="Wingdings" pitchFamily="2" charset="2"/>
              <a:buChar char="§"/>
            </a:pPr>
            <a:endParaRPr lang="en-US" sz="3600" dirty="0" smtClean="0">
              <a:solidFill>
                <a:srgbClr val="FFFF00"/>
              </a:solidFill>
            </a:endParaRPr>
          </a:p>
          <a:p>
            <a:pPr marL="568325" indent="-568325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FF00"/>
                </a:solidFill>
              </a:rPr>
              <a:t>SMEDA Key Achievements </a:t>
            </a:r>
          </a:p>
          <a:p>
            <a:pPr marL="568325" indent="-568325">
              <a:spcAft>
                <a:spcPts val="600"/>
              </a:spcAft>
              <a:buFont typeface="Wingdings" pitchFamily="2" charset="2"/>
              <a:buChar char="§"/>
            </a:pPr>
            <a:endParaRPr lang="en-US" sz="3600" dirty="0" smtClean="0">
              <a:solidFill>
                <a:srgbClr val="FFFF00"/>
              </a:solidFill>
            </a:endParaRPr>
          </a:p>
          <a:p>
            <a:pPr marL="568325" indent="-5683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FF00"/>
                </a:solidFill>
              </a:rPr>
              <a:t>Areas of SMEDA Services</a:t>
            </a:r>
          </a:p>
          <a:p>
            <a:pPr marL="568325" indent="-5683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sz="3600" dirty="0" smtClean="0">
              <a:solidFill>
                <a:srgbClr val="FFFF00"/>
              </a:solidFill>
            </a:endParaRPr>
          </a:p>
          <a:p>
            <a:pPr marL="568325" indent="-5683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FFFF00"/>
                </a:solidFill>
              </a:rPr>
              <a:t>Entrepreneurship for Engineers</a:t>
            </a:r>
          </a:p>
          <a:p>
            <a:pPr>
              <a:spcAft>
                <a:spcPts val="600"/>
              </a:spcAft>
              <a:buFontTx/>
              <a:buNone/>
            </a:pPr>
            <a:endParaRPr lang="en-US" sz="3600" dirty="0" smtClean="0">
              <a:solidFill>
                <a:srgbClr val="FFFF00"/>
              </a:solidFill>
            </a:endParaRPr>
          </a:p>
          <a:p>
            <a:pPr>
              <a:spcAft>
                <a:spcPts val="600"/>
              </a:spcAft>
              <a:buFontTx/>
              <a:buNone/>
            </a:pPr>
            <a:endParaRPr lang="en-US" sz="3600" dirty="0" smtClean="0">
              <a:solidFill>
                <a:srgbClr val="FFFF00"/>
              </a:solidFill>
            </a:endParaRPr>
          </a:p>
          <a:p>
            <a:pPr>
              <a:spcAft>
                <a:spcPts val="600"/>
              </a:spcAft>
              <a:buFontTx/>
              <a:buNone/>
            </a:pPr>
            <a:endParaRPr lang="en-US" sz="3600" dirty="0" smtClean="0">
              <a:solidFill>
                <a:srgbClr val="FFFF00"/>
              </a:solidFill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8EEF6D-87E2-44F7-80FA-206C15C172B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62064"/>
            <a:ext cx="7772400" cy="1143000"/>
          </a:xfr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BB881-A8FF-4CE0-B280-81B0834A0E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Introduction	</a:t>
            </a:r>
            <a:endParaRPr lang="en-US" sz="3600" dirty="0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850" y="1701800"/>
            <a:ext cx="8534400" cy="388778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FF00"/>
                </a:solidFill>
              </a:rPr>
              <a:t>Established through Prime Minister’s Notification October, 1998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§"/>
            </a:pPr>
            <a:endParaRPr lang="en-US" sz="28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FF00"/>
                </a:solidFill>
              </a:rPr>
              <a:t>SMEDA is an “Autonomous Body” under the SMEDA Ordinance, 2002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4953AF-D3C0-46DD-AD90-DDCAA0217A9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269776"/>
            <a:ext cx="7772400" cy="1143000"/>
          </a:xfrm>
        </p:spPr>
        <p:txBody>
          <a:bodyPr anchor="t"/>
          <a:lstStyle/>
          <a:p>
            <a:pPr eaLnBrk="1" hangingPunct="1"/>
            <a:r>
              <a:rPr lang="en-US" sz="3600" dirty="0" smtClean="0">
                <a:solidFill>
                  <a:srgbClr val="FFC000"/>
                </a:solidFill>
              </a:rPr>
              <a:t>Mandate &amp; Mission </a:t>
            </a:r>
            <a:br>
              <a:rPr lang="en-US" sz="3600" dirty="0" smtClean="0">
                <a:solidFill>
                  <a:srgbClr val="FFC000"/>
                </a:solidFill>
              </a:rPr>
            </a:br>
            <a:endParaRPr lang="en-US" sz="3600" dirty="0" smtClean="0">
              <a:solidFill>
                <a:srgbClr val="FFC000"/>
              </a:solidFill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8EC6E4-557F-4536-BE6A-CE09C4BEF3E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" name="Rectangle 5"/>
          <p:cNvSpPr/>
          <p:nvPr/>
        </p:nvSpPr>
        <p:spPr>
          <a:xfrm>
            <a:off x="539552" y="1412776"/>
            <a:ext cx="7992888" cy="1384995"/>
          </a:xfrm>
          <a:prstGeom prst="rect">
            <a:avLst/>
          </a:prstGeom>
          <a:solidFill>
            <a:srgbClr val="66FF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+mj-lt"/>
              </a:rPr>
              <a:t>Initiate, Take, Continue, Implement &amp; Perform Any &amp; All Activities for Encouraging and Facilitating Growth &amp; Development of SMEs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3568" y="3124200"/>
            <a:ext cx="7704856" cy="361716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FFFF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To assist in </a:t>
            </a:r>
            <a:r>
              <a:rPr lang="en-US" sz="2800" dirty="0" smtClean="0">
                <a:solidFill>
                  <a:srgbClr val="FCBE34"/>
                </a:solidFill>
              </a:rPr>
              <a:t>Employment Generation </a:t>
            </a:r>
            <a:r>
              <a:rPr lang="en-US" sz="2800" dirty="0" smtClean="0">
                <a:solidFill>
                  <a:srgbClr val="FFFF00"/>
                </a:solidFill>
              </a:rPr>
              <a:t>and </a:t>
            </a:r>
          </a:p>
          <a:p>
            <a:pPr algn="ctr">
              <a:buFontTx/>
              <a:buNone/>
            </a:pPr>
            <a:r>
              <a:rPr lang="en-US" sz="2800" dirty="0" smtClean="0">
                <a:solidFill>
                  <a:srgbClr val="FCBE34"/>
                </a:solidFill>
              </a:rPr>
              <a:t>Value Addition </a:t>
            </a:r>
            <a:r>
              <a:rPr lang="en-US" sz="2800" dirty="0" smtClean="0">
                <a:solidFill>
                  <a:srgbClr val="FFFF00"/>
                </a:solidFill>
              </a:rPr>
              <a:t>to the National Income, </a:t>
            </a:r>
          </a:p>
          <a:p>
            <a:pPr algn="ctr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through </a:t>
            </a:r>
          </a:p>
          <a:p>
            <a:pPr algn="ctr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Development of the SME Sector,  </a:t>
            </a:r>
          </a:p>
          <a:p>
            <a:pPr algn="ctr"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by helping </a:t>
            </a:r>
            <a:r>
              <a:rPr lang="en-US" sz="2800" dirty="0" smtClean="0">
                <a:solidFill>
                  <a:srgbClr val="66FFFF"/>
                </a:solidFill>
              </a:rPr>
              <a:t>Increase the Number, Scale </a:t>
            </a:r>
            <a:r>
              <a:rPr lang="en-US" sz="2800" dirty="0" smtClean="0">
                <a:solidFill>
                  <a:srgbClr val="FFFF00"/>
                </a:solidFill>
              </a:rPr>
              <a:t>and </a:t>
            </a:r>
            <a:r>
              <a:rPr lang="en-US" sz="2800" dirty="0" smtClean="0">
                <a:solidFill>
                  <a:srgbClr val="66FFFF"/>
                </a:solidFill>
              </a:rPr>
              <a:t>Competitiveness</a:t>
            </a:r>
            <a:r>
              <a:rPr lang="en-US" sz="2800" dirty="0" smtClean="0">
                <a:solidFill>
                  <a:srgbClr val="FFFF00"/>
                </a:solidFill>
              </a:rPr>
              <a:t> of  SMEs</a:t>
            </a:r>
          </a:p>
        </p:txBody>
      </p:sp>
    </p:spTree>
    <p:extLst>
      <p:ext uri="{BB962C8B-B14F-4D97-AF65-F5344CB8AC3E}">
        <p14:creationId xmlns:p14="http://schemas.microsoft.com/office/powerpoint/2010/main" val="36888217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 txBox="1">
            <a:spLocks noGrp="1" noChangeArrowheads="1"/>
          </p:cNvSpPr>
          <p:nvPr/>
        </p:nvSpPr>
        <p:spPr bwMode="auto">
          <a:xfrm>
            <a:off x="4836096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C35427F-A978-4F25-96D3-9570E2396EED}" type="slidenum">
              <a:rPr lang="en-US" sz="1200" b="1">
                <a:solidFill>
                  <a:srgbClr val="000000"/>
                </a:solidFill>
                <a:latin typeface="Verdana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836096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45A893A-726E-4F84-95BF-2A806ECA14E7}" type="slidenum">
              <a:rPr lang="en-US" altLang="en-US" sz="1200" b="1">
                <a:solidFill>
                  <a:srgbClr val="000000"/>
                </a:solidFill>
                <a:latin typeface="Verdana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2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35496" y="3746500"/>
            <a:ext cx="1828800" cy="3108544"/>
          </a:xfrm>
          <a:prstGeom prst="rect">
            <a:avLst/>
          </a:prstGeom>
          <a:gradFill flip="none" rotWithShape="1">
            <a:gsLst>
              <a:gs pos="100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0650"/>
          </a:sp3d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Textile Vision 2005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Fisheries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Garamond" pitchFamily="18" charset="0"/>
              </a:rPr>
              <a:t>Transport</a:t>
            </a:r>
            <a:endParaRPr lang="en-US" sz="1400" b="1" dirty="0" smtClean="0">
              <a:solidFill>
                <a:srgbClr val="000000"/>
              </a:solidFill>
              <a:latin typeface="Garamond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HEXPO 2000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Garamond" pitchFamily="18" charset="0"/>
              </a:rPr>
              <a:t>Dairy</a:t>
            </a:r>
            <a:endParaRPr lang="en-US" sz="1400" b="1" dirty="0" smtClean="0">
              <a:solidFill>
                <a:srgbClr val="000000"/>
              </a:solidFill>
              <a:latin typeface="Garamond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Leather Outlook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Engineering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Vision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Mining </a:t>
            </a: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Industries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Helpdesks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OTC Products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Website launched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Training Services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Publications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35496" y="2190378"/>
            <a:ext cx="1828800" cy="59055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7000"/>
          </a:sp3d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Phase </a:t>
            </a: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 I </a:t>
            </a:r>
            <a:endParaRPr lang="en-US" sz="1600" b="1" dirty="0">
              <a:solidFill>
                <a:srgbClr val="000000"/>
              </a:solidFill>
              <a:latin typeface="Garamond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Dec 98 </a:t>
            </a: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- Oct 02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1916088" y="3103126"/>
            <a:ext cx="1828800" cy="3754874"/>
          </a:xfrm>
          <a:prstGeom prst="rect">
            <a:avLst/>
          </a:prstGeom>
          <a:gradFill flip="none" rotWithShape="1">
            <a:gsLst>
              <a:gs pos="100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0650"/>
          </a:sp3d>
        </p:spPr>
        <p:txBody>
          <a:bodyPr>
            <a:spAutoFit/>
          </a:bodyPr>
          <a:lstStyle/>
          <a:p>
            <a:pPr indent="-1746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Research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Studies    (</a:t>
            </a: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WB, ADB, ILO)</a:t>
            </a:r>
          </a:p>
          <a:p>
            <a:pPr indent="-1746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Cluster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 Dev.  For :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341313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Bangles</a:t>
            </a:r>
          </a:p>
          <a:p>
            <a:pPr marL="341313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Auto Vendors</a:t>
            </a:r>
          </a:p>
          <a:p>
            <a:pPr marL="341313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Ginning</a:t>
            </a:r>
          </a:p>
          <a:p>
            <a:pPr marL="341313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Power Looms</a:t>
            </a:r>
          </a:p>
          <a:p>
            <a:pPr marL="341313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Ceramic</a:t>
            </a:r>
          </a:p>
          <a:p>
            <a:pPr marL="341313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Agri-business</a:t>
            </a:r>
          </a:p>
          <a:p>
            <a:pPr marL="341313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Cutlery</a:t>
            </a:r>
          </a:p>
          <a:p>
            <a:pPr marL="341313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Leather Garments</a:t>
            </a:r>
          </a:p>
          <a:p>
            <a:pPr indent="-1746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Outreach –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RBCs</a:t>
            </a:r>
          </a:p>
          <a:p>
            <a:pPr indent="-1746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Shell </a:t>
            </a:r>
            <a:r>
              <a:rPr lang="en-US" sz="1400" b="1" dirty="0" err="1" smtClean="0">
                <a:solidFill>
                  <a:srgbClr val="000000"/>
                </a:solidFill>
                <a:latin typeface="Garamond" pitchFamily="18" charset="0"/>
              </a:rPr>
              <a:t>Tameer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74625" indent="-1746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Business </a:t>
            </a: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Dev.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Services (BDS)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1916088" y="1470298"/>
            <a:ext cx="1828800" cy="59055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7000"/>
          </a:sp3d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Phase </a:t>
            </a: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II</a:t>
            </a:r>
            <a:endParaRPr lang="en-US" sz="1600" b="1" dirty="0">
              <a:solidFill>
                <a:srgbClr val="000000"/>
              </a:solidFill>
              <a:latin typeface="Garamond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Nov 02 - Oct 04</a:t>
            </a:r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3779912" y="2268156"/>
            <a:ext cx="1735088" cy="4616648"/>
          </a:xfrm>
          <a:prstGeom prst="rect">
            <a:avLst/>
          </a:prstGeom>
          <a:gradFill flip="none" rotWithShape="1">
            <a:gsLst>
              <a:gs pos="100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0650"/>
          </a:sp3d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PISDAC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347663" lvl="2" indent="-231775"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Dairy</a:t>
            </a:r>
          </a:p>
          <a:p>
            <a:pPr marL="347663" lvl="2" indent="-231775"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Marble &amp; Granite</a:t>
            </a:r>
          </a:p>
          <a:p>
            <a:pPr marL="347663" lvl="2" indent="-231775"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Gems &amp; Jewelry</a:t>
            </a:r>
          </a:p>
          <a:p>
            <a:pPr marL="347663" lvl="2" indent="-231775"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Furniture</a:t>
            </a:r>
          </a:p>
          <a:p>
            <a:pPr marL="347663" lvl="2" indent="-231775"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Surgical  </a:t>
            </a:r>
          </a:p>
          <a:p>
            <a:pPr marL="347663" lvl="2" indent="-231775"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Hunting &amp; 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Sporting </a:t>
            </a: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Arms</a:t>
            </a: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Ind. </a:t>
            </a: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Info.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Network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73038" indent="-173038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Info. Resource Centre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AHAN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73038" indent="-173038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Women Info. Network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CFCs 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ISP –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Textiles</a:t>
            </a: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BDS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5131" name="Text Box 9"/>
          <p:cNvSpPr txBox="1">
            <a:spLocks noChangeArrowheads="1"/>
          </p:cNvSpPr>
          <p:nvPr/>
        </p:nvSpPr>
        <p:spPr bwMode="auto">
          <a:xfrm>
            <a:off x="3779912" y="692696"/>
            <a:ext cx="1735088" cy="59055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7000"/>
          </a:sp3d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Phase </a:t>
            </a: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III</a:t>
            </a:r>
            <a:endParaRPr lang="en-US" sz="1600" b="1" dirty="0">
              <a:solidFill>
                <a:srgbClr val="000000"/>
              </a:solidFill>
              <a:latin typeface="Garamond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Nov 04 - Jun 06</a:t>
            </a:r>
          </a:p>
        </p:txBody>
      </p:sp>
      <p:sp>
        <p:nvSpPr>
          <p:cNvPr id="5132" name="Text Box 10"/>
          <p:cNvSpPr txBox="1">
            <a:spLocks noChangeArrowheads="1"/>
          </p:cNvSpPr>
          <p:nvPr/>
        </p:nvSpPr>
        <p:spPr bwMode="auto">
          <a:xfrm>
            <a:off x="5548808" y="1837849"/>
            <a:ext cx="1676400" cy="5047535"/>
          </a:xfrm>
          <a:prstGeom prst="rect">
            <a:avLst/>
          </a:prstGeom>
          <a:gradFill flip="none" rotWithShape="1">
            <a:gsLst>
              <a:gs pos="100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0650"/>
          </a:sp3d>
        </p:spPr>
        <p:txBody>
          <a:bodyPr wrap="square">
            <a:spAutoFit/>
          </a:bodyPr>
          <a:lstStyle/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Public Sector Dev. Programme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indent="-115888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SME Policy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2007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indent="-115888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ICA 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Baseline Survey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73038" indent="-173038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Sector Strategy Development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 for: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0" lvl="1" indent="-34131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Leather </a:t>
            </a:r>
          </a:p>
          <a:p>
            <a:pPr marL="0" lvl="1" indent="-34131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Sports Goods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ISP – Auto sector, Energy Efficiency </a:t>
            </a: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Southern Punjab Projects</a:t>
            </a: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>
                <a:solidFill>
                  <a:srgbClr val="000000"/>
                </a:solidFill>
                <a:latin typeface="Garamond" pitchFamily="18" charset="0"/>
              </a:rPr>
              <a:t>Business Dev. 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Service</a:t>
            </a:r>
          </a:p>
        </p:txBody>
      </p:sp>
      <p:sp>
        <p:nvSpPr>
          <p:cNvPr id="5133" name="Text Box 11"/>
          <p:cNvSpPr txBox="1">
            <a:spLocks noChangeArrowheads="1"/>
          </p:cNvSpPr>
          <p:nvPr/>
        </p:nvSpPr>
        <p:spPr bwMode="auto">
          <a:xfrm>
            <a:off x="5519192" y="318170"/>
            <a:ext cx="1676400" cy="59055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7000"/>
          </a:sp3d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Phase </a:t>
            </a: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IV</a:t>
            </a:r>
            <a:endParaRPr lang="en-US" sz="1600" b="1" dirty="0">
              <a:solidFill>
                <a:srgbClr val="000000"/>
              </a:solidFill>
              <a:latin typeface="Garamond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Jul 06 </a:t>
            </a: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– Dec 12</a:t>
            </a:r>
            <a:endParaRPr lang="en-US" sz="16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236296" y="1479551"/>
            <a:ext cx="1935171" cy="5693865"/>
          </a:xfrm>
          <a:prstGeom prst="rect">
            <a:avLst/>
          </a:prstGeom>
          <a:gradFill flip="none" rotWithShape="1">
            <a:gsLst>
              <a:gs pos="10000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6200000" scaled="0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0650"/>
          </a:sp3d>
        </p:spPr>
        <p:txBody>
          <a:bodyPr wrap="square">
            <a:spAutoFit/>
          </a:bodyPr>
          <a:lstStyle/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dirty="0" smtClean="0">
                <a:solidFill>
                  <a:srgbClr val="000000"/>
                </a:solidFill>
                <a:latin typeface="Garamond" pitchFamily="18" charset="0"/>
              </a:rPr>
              <a:t>13 S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ector Dev. Plans</a:t>
            </a: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Improving Policy &amp; Regulatory Environ.</a:t>
            </a: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dirty="0" smtClean="0">
                <a:solidFill>
                  <a:srgbClr val="000000"/>
                </a:solidFill>
                <a:latin typeface="Garamond" pitchFamily="18" charset="0"/>
              </a:rPr>
              <a:t>Developing Entre. Ecosystem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indent="-115888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 PM’s Youth Dev. Initiatives</a:t>
            </a:r>
          </a:p>
          <a:p>
            <a:pPr marL="355600" lvl="1" indent="-169863">
              <a:buFont typeface="Arial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Garamond" pitchFamily="18" charset="0"/>
              </a:rPr>
              <a:t>PMYBL</a:t>
            </a:r>
          </a:p>
          <a:p>
            <a:pPr marL="355600" lvl="1" indent="-169863">
              <a:buFont typeface="Arial"/>
              <a:buChar char="•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HR &amp; Skills Dev.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73038" indent="-173038">
              <a:buFont typeface="Wingdings" pitchFamily="2" charset="2"/>
              <a:buChar char="Ø"/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Garamond" pitchFamily="18" charset="0"/>
              </a:rPr>
              <a:t>Intr’l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 Dev. Partners </a:t>
            </a:r>
          </a:p>
          <a:p>
            <a:pPr marL="355600" lvl="1" indent="-169863">
              <a:buFont typeface="Arial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Garamond" pitchFamily="18" charset="0"/>
              </a:rPr>
              <a:t>ERKF </a:t>
            </a:r>
          </a:p>
          <a:p>
            <a:pPr marL="355600" lvl="1" indent="-169863">
              <a:buFont typeface="Arial"/>
              <a:buChar char="•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IPU</a:t>
            </a:r>
            <a:endParaRPr lang="en-US" sz="1400" dirty="0">
              <a:solidFill>
                <a:srgbClr val="000000"/>
              </a:solidFill>
              <a:latin typeface="Garamond" pitchFamily="18" charset="0"/>
            </a:endParaRPr>
          </a:p>
          <a:p>
            <a:pPr marL="173038" indent="-173038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Industry Support through: </a:t>
            </a:r>
          </a:p>
          <a:p>
            <a:pPr marL="439738" lvl="1" indent="-254000">
              <a:buFont typeface="Arial"/>
              <a:buChar char="•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JICA, (Auto)</a:t>
            </a:r>
          </a:p>
          <a:p>
            <a:pPr marL="439738" lvl="1" indent="-254000">
              <a:buFont typeface="Arial"/>
              <a:buChar char="•"/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Garamond" pitchFamily="18" charset="0"/>
              </a:rPr>
              <a:t>Giz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, </a:t>
            </a:r>
            <a:r>
              <a:rPr lang="en-US" sz="1400" b="1" dirty="0" err="1" smtClean="0">
                <a:solidFill>
                  <a:srgbClr val="000000"/>
                </a:solidFill>
                <a:latin typeface="Garamond" pitchFamily="18" charset="0"/>
              </a:rPr>
              <a:t>Bfz</a:t>
            </a: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 (Energy &amp; Productivity)</a:t>
            </a:r>
          </a:p>
          <a:p>
            <a:pPr marL="14288" indent="-285750">
              <a:buFont typeface="Wingdings" charset="2"/>
              <a:buChar char="Ø"/>
              <a:defRPr/>
            </a:pPr>
            <a:r>
              <a:rPr lang="en-US" sz="1400" dirty="0" err="1" smtClean="0">
                <a:solidFill>
                  <a:srgbClr val="000000"/>
                </a:solidFill>
                <a:latin typeface="Garamond" pitchFamily="18" charset="0"/>
              </a:rPr>
              <a:t>Implem</a:t>
            </a:r>
            <a:r>
              <a:rPr lang="en-US" sz="1400" dirty="0" smtClean="0">
                <a:solidFill>
                  <a:srgbClr val="000000"/>
                </a:solidFill>
                <a:latin typeface="Garamond" pitchFamily="18" charset="0"/>
              </a:rPr>
              <a:t>. Of 5 Yr. SME Dev. Plan</a:t>
            </a:r>
          </a:p>
          <a:p>
            <a:pPr marL="471488" lvl="1" indent="-285750">
              <a:buFont typeface="Arial"/>
              <a:buChar char="•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PCI – Value Addition through Cluster Dev.</a:t>
            </a:r>
            <a:endParaRPr lang="en-US" sz="1400" b="1" dirty="0">
              <a:solidFill>
                <a:srgbClr val="000000"/>
              </a:solidFill>
              <a:latin typeface="Garamond" pitchFamily="18" charset="0"/>
            </a:endParaRP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Garamond" pitchFamily="18" charset="0"/>
              </a:rPr>
              <a:t>PSDP Projects</a:t>
            </a:r>
          </a:p>
          <a:p>
            <a:pPr marL="169863" indent="-1698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1400" dirty="0" smtClean="0">
                <a:solidFill>
                  <a:srgbClr val="000000"/>
                </a:solidFill>
                <a:latin typeface="Garamond" pitchFamily="18" charset="0"/>
              </a:rPr>
              <a:t>BDS. Support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7236296" y="-41870"/>
            <a:ext cx="1907704" cy="59055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27000"/>
          </a:sp3d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Phase </a:t>
            </a: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V</a:t>
            </a:r>
            <a:endParaRPr lang="en-US" sz="1600" b="1" dirty="0">
              <a:solidFill>
                <a:srgbClr val="000000"/>
              </a:solidFill>
              <a:latin typeface="Garamond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Jan 13 </a:t>
            </a:r>
            <a:r>
              <a:rPr lang="en-US" sz="1600" b="1" dirty="0">
                <a:solidFill>
                  <a:srgbClr val="000000"/>
                </a:solidFill>
                <a:latin typeface="Garamond" pitchFamily="18" charset="0"/>
              </a:rPr>
              <a:t>- </a:t>
            </a:r>
            <a:r>
              <a:rPr lang="en-US" sz="1600" b="1" dirty="0" smtClean="0">
                <a:solidFill>
                  <a:srgbClr val="000000"/>
                </a:solidFill>
                <a:latin typeface="Garamond" pitchFamily="18" charset="0"/>
              </a:rPr>
              <a:t>onwards</a:t>
            </a:r>
            <a:endParaRPr lang="en-US" sz="16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107504" y="2852936"/>
            <a:ext cx="1728192" cy="86409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Sector Strategy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 Black"/>
                <a:cs typeface="Arial Black"/>
              </a:rPr>
              <a:t>Dev. &amp; Facilitation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/>
              <a:cs typeface="Arial Black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1944216" y="2132856"/>
            <a:ext cx="1763688" cy="936104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Research,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Cluster</a:t>
            </a:r>
            <a:r>
              <a:rPr lang="en-US" sz="1400" dirty="0">
                <a:latin typeface="Arial Black"/>
                <a:cs typeface="Arial Black"/>
              </a:rPr>
              <a:t>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Dev.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aseline="0" dirty="0" smtClean="0">
                <a:latin typeface="Arial Black"/>
                <a:cs typeface="Arial Black"/>
              </a:rPr>
              <a:t>Outreach &amp; BDS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/>
              <a:cs typeface="Arial Black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3779912" y="1340768"/>
            <a:ext cx="1698104" cy="86409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 Black"/>
                <a:cs typeface="Arial Black"/>
              </a:rPr>
              <a:t>Sect. Strategy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aseline="0" dirty="0" smtClean="0">
                <a:latin typeface="Arial Black"/>
                <a:cs typeface="Arial Black"/>
              </a:rPr>
              <a:t>BDS &amp;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aseline="0" dirty="0" smtClean="0">
                <a:latin typeface="Arial Black"/>
                <a:cs typeface="Arial Black"/>
              </a:rPr>
              <a:t>Facilitation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/>
              <a:cs typeface="Arial Black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5508104" y="908720"/>
            <a:ext cx="1728192" cy="86409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 Black"/>
                <a:cs typeface="Arial Black"/>
              </a:rPr>
              <a:t>Project </a:t>
            </a:r>
            <a:r>
              <a:rPr lang="en-US" sz="1400" dirty="0" err="1" smtClean="0">
                <a:latin typeface="Arial Black"/>
                <a:cs typeface="Arial Black"/>
              </a:rPr>
              <a:t>Impl</a:t>
            </a:r>
            <a:r>
              <a:rPr lang="en-US" sz="1400" dirty="0" smtClean="0">
                <a:latin typeface="Arial Black"/>
                <a:cs typeface="Arial Black"/>
              </a:rPr>
              <a:t>.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 Black"/>
                <a:cs typeface="Arial Black"/>
              </a:rPr>
              <a:t>Sect. Strategy,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 Black"/>
                <a:cs typeface="Arial Black"/>
              </a:rPr>
              <a:t>Policy &amp; BDS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/>
              <a:cs typeface="Arial Black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7308304" y="576064"/>
            <a:ext cx="1838836" cy="90872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5 Years SME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Development Plan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aseline="0" dirty="0" smtClean="0">
                <a:latin typeface="Arial Black"/>
                <a:cs typeface="Arial Black"/>
              </a:rPr>
              <a:t>&amp;</a:t>
            </a:r>
            <a:r>
              <a:rPr lang="en-US" sz="1400" dirty="0" smtClean="0">
                <a:latin typeface="Arial Black"/>
                <a:cs typeface="Arial Black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PM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/>
                <a:cs typeface="Arial Black"/>
              </a:rPr>
              <a:t> Youth Initiative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/>
              <a:cs typeface="Arial Black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-252536" y="44103"/>
            <a:ext cx="417569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3600" dirty="0" smtClean="0">
                <a:solidFill>
                  <a:srgbClr val="FFC000"/>
                </a:solidFill>
                <a:latin typeface="+mj-lt"/>
              </a:rPr>
              <a:t>Evolutionary Phases of SMEDA</a:t>
            </a:r>
            <a:endParaRPr lang="en-US" sz="36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31450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A4A4A-7786-F243-A225-BA5177AF291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rgbClr val="FCBE34"/>
                </a:solidFill>
                <a:cs typeface="+mj-cs"/>
              </a:rPr>
              <a:t>Operational Strategy </a:t>
            </a:r>
          </a:p>
        </p:txBody>
      </p:sp>
      <p:pic>
        <p:nvPicPr>
          <p:cNvPr id="338947" name="Picture 3" descr="arrows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924175"/>
            <a:ext cx="3249612" cy="20701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38948" name="Rectangle 4"/>
          <p:cNvSpPr>
            <a:spLocks noChangeArrowheads="1"/>
          </p:cNvSpPr>
          <p:nvPr/>
        </p:nvSpPr>
        <p:spPr bwMode="auto">
          <a:xfrm>
            <a:off x="684213" y="908050"/>
            <a:ext cx="496728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Monotype Sorts" charset="0"/>
              <a:buNone/>
              <a:defRPr/>
            </a:pPr>
            <a:endParaRPr lang="en-US" sz="2800" i="1" dirty="0">
              <a:solidFill>
                <a:srgbClr val="FFFFCC"/>
              </a:solidFill>
              <a:latin typeface="Times New Roman" charset="0"/>
              <a:cs typeface="+mn-cs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Monotype Sorts" charset="0"/>
              <a:buNone/>
              <a:defRPr/>
            </a:pPr>
            <a:r>
              <a:rPr lang="en-US" sz="2400" b="0" dirty="0">
                <a:solidFill>
                  <a:srgbClr val="FFCC00"/>
                </a:solidFill>
                <a:latin typeface="Times New Roman" charset="0"/>
                <a:cs typeface="+mn-cs"/>
              </a:rPr>
              <a:t>Building a Conducive Environment 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 dirty="0">
                <a:solidFill>
                  <a:srgbClr val="FFFFCC"/>
                </a:solidFill>
                <a:latin typeface="Times New Roman" charset="0"/>
                <a:cs typeface="+mn-cs"/>
              </a:rPr>
              <a:t>Proposing and facilitating changes in Policy and Regulatory Environment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 dirty="0" smtClean="0">
                <a:solidFill>
                  <a:srgbClr val="FFFFCC"/>
                </a:solidFill>
                <a:latin typeface="Times New Roman" charset="0"/>
                <a:cs typeface="+mn-cs"/>
              </a:rPr>
              <a:t>Reducing </a:t>
            </a:r>
            <a:r>
              <a:rPr lang="en-US" sz="1800" b="0" dirty="0">
                <a:solidFill>
                  <a:srgbClr val="FFFFCC"/>
                </a:solidFill>
                <a:latin typeface="Times New Roman" charset="0"/>
                <a:cs typeface="+mn-cs"/>
              </a:rPr>
              <a:t>the Cost of Doing Business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 dirty="0">
                <a:solidFill>
                  <a:srgbClr val="FFFFCC"/>
                </a:solidFill>
                <a:latin typeface="Times New Roman" charset="0"/>
                <a:cs typeface="+mn-cs"/>
              </a:rPr>
              <a:t>Facilitating Government-SME Interface</a:t>
            </a:r>
            <a:r>
              <a:rPr lang="en-US" sz="2000" b="0" dirty="0">
                <a:solidFill>
                  <a:srgbClr val="FFFFCC"/>
                </a:solidFill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4176713" y="2708275"/>
            <a:ext cx="496728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Monotype Sorts" charset="0"/>
              <a:buNone/>
              <a:defRPr/>
            </a:pPr>
            <a:endParaRPr lang="en-US" sz="2800" i="1">
              <a:solidFill>
                <a:srgbClr val="FFFFCC"/>
              </a:solidFill>
              <a:latin typeface="Times New Roman" charset="0"/>
              <a:cs typeface="+mn-cs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Monotype Sorts" charset="0"/>
              <a:buNone/>
              <a:defRPr/>
            </a:pPr>
            <a:r>
              <a:rPr lang="en-US" sz="2400" b="0">
                <a:solidFill>
                  <a:srgbClr val="FFCC00"/>
                </a:solidFill>
                <a:latin typeface="Times New Roman" charset="0"/>
                <a:cs typeface="+mn-cs"/>
              </a:rPr>
              <a:t>Developing Sectors and Clusters   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>
                <a:solidFill>
                  <a:srgbClr val="FFFFCC"/>
                </a:solidFill>
                <a:latin typeface="Times New Roman" charset="0"/>
                <a:cs typeface="+mn-cs"/>
              </a:rPr>
              <a:t>Sector Studies, Strategies and Implementation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>
                <a:solidFill>
                  <a:srgbClr val="FFFFCC"/>
                </a:solidFill>
                <a:latin typeface="Times New Roman" charset="0"/>
                <a:cs typeface="+mn-cs"/>
              </a:rPr>
              <a:t>Cluster Development 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>
                <a:solidFill>
                  <a:srgbClr val="FFFFCC"/>
                </a:solidFill>
                <a:latin typeface="Times New Roman" charset="0"/>
                <a:cs typeface="+mn-cs"/>
              </a:rPr>
              <a:t>Common Facility Centers (CFCs)</a:t>
            </a:r>
            <a:endParaRPr lang="en-US" sz="2000" b="0">
              <a:solidFill>
                <a:srgbClr val="FFFFCC"/>
              </a:solidFill>
              <a:latin typeface="Times New Roman" charset="0"/>
              <a:cs typeface="+mn-cs"/>
            </a:endParaRPr>
          </a:p>
        </p:txBody>
      </p:sp>
      <p:sp>
        <p:nvSpPr>
          <p:cNvPr id="338950" name="Rectangle 6"/>
          <p:cNvSpPr>
            <a:spLocks noChangeArrowheads="1"/>
          </p:cNvSpPr>
          <p:nvPr/>
        </p:nvSpPr>
        <p:spPr bwMode="auto">
          <a:xfrm>
            <a:off x="900113" y="4508500"/>
            <a:ext cx="496728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Monotype Sorts" charset="0"/>
              <a:buNone/>
              <a:defRPr/>
            </a:pPr>
            <a:endParaRPr lang="en-US" sz="2800" i="1">
              <a:solidFill>
                <a:srgbClr val="FFFFCC"/>
              </a:solidFill>
              <a:latin typeface="Times New Roman" charset="0"/>
              <a:cs typeface="+mn-cs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Monotype Sorts" charset="0"/>
              <a:buNone/>
              <a:defRPr/>
            </a:pPr>
            <a:r>
              <a:rPr lang="en-US" sz="2400" b="0">
                <a:solidFill>
                  <a:srgbClr val="FFCC00"/>
                </a:solidFill>
                <a:latin typeface="Times New Roman" charset="0"/>
                <a:cs typeface="+mn-cs"/>
              </a:rPr>
              <a:t>Provision and Facilitation of Services   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>
                <a:solidFill>
                  <a:srgbClr val="FFFFCC"/>
                </a:solidFill>
                <a:latin typeface="Times New Roman" charset="0"/>
                <a:cs typeface="+mn-cs"/>
              </a:rPr>
              <a:t>Investment Facilitation  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>
                <a:solidFill>
                  <a:srgbClr val="FFFFCC"/>
                </a:solidFill>
                <a:latin typeface="Times New Roman" charset="0"/>
                <a:cs typeface="+mn-cs"/>
              </a:rPr>
              <a:t>Technology, Training, Finance, Business Information, Marketing, and legal support  </a:t>
            </a:r>
          </a:p>
          <a:p>
            <a:pPr marL="342900" indent="-342900" algn="l">
              <a:spcBef>
                <a:spcPct val="20000"/>
              </a:spcBef>
              <a:buFont typeface="Monotype Sorts" charset="0"/>
              <a:buBlip>
                <a:blip r:embed="rId4"/>
              </a:buBlip>
              <a:defRPr/>
            </a:pPr>
            <a:r>
              <a:rPr lang="en-US" sz="1800" b="0">
                <a:solidFill>
                  <a:srgbClr val="FFFFCC"/>
                </a:solidFill>
                <a:latin typeface="Times New Roman" charset="0"/>
                <a:cs typeface="+mn-cs"/>
              </a:rPr>
              <a:t>Productivity and Competitiveness Improvement</a:t>
            </a:r>
            <a:endParaRPr lang="en-US" sz="2000" b="0">
              <a:solidFill>
                <a:srgbClr val="FFFFCC"/>
              </a:solidFill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60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89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 autoUpdateAnimBg="0"/>
      <p:bldP spid="338949" grpId="0" autoUpdateAnimBg="0"/>
      <p:bldP spid="33895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4C20BC-CC24-4C2E-9C88-CA970DD0BE96}" type="slidenum">
              <a:rPr lang="tr-TR" smtClean="0"/>
              <a:pPr/>
              <a:t>9</a:t>
            </a:fld>
            <a:endParaRPr lang="tr-TR" smtClean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68313" y="173038"/>
            <a:ext cx="84455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3600" dirty="0">
                <a:solidFill>
                  <a:srgbClr val="FFC000"/>
                </a:solidFill>
                <a:latin typeface="+mj-lt"/>
              </a:rPr>
              <a:t>Categories of Support</a:t>
            </a:r>
          </a:p>
        </p:txBody>
      </p:sp>
      <p:sp>
        <p:nvSpPr>
          <p:cNvPr id="736259" name="AutoShape 3"/>
          <p:cNvSpPr>
            <a:spLocks noChangeArrowheads="1"/>
          </p:cNvSpPr>
          <p:nvPr/>
        </p:nvSpPr>
        <p:spPr bwMode="auto">
          <a:xfrm>
            <a:off x="871538" y="1485900"/>
            <a:ext cx="1512887" cy="475138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 sz="1800" b="0"/>
          </a:p>
        </p:txBody>
      </p:sp>
      <p:sp>
        <p:nvSpPr>
          <p:cNvPr id="736260" name="AutoShape 4"/>
          <p:cNvSpPr>
            <a:spLocks noChangeArrowheads="1"/>
          </p:cNvSpPr>
          <p:nvPr/>
        </p:nvSpPr>
        <p:spPr bwMode="auto">
          <a:xfrm>
            <a:off x="2411413" y="1701800"/>
            <a:ext cx="1512887" cy="287338"/>
          </a:xfrm>
          <a:prstGeom prst="rightArrow">
            <a:avLst>
              <a:gd name="adj1" fmla="val 50000"/>
              <a:gd name="adj2" fmla="val 131630"/>
            </a:avLst>
          </a:prstGeom>
          <a:solidFill>
            <a:srgbClr val="FFC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/>
          </a:p>
        </p:txBody>
      </p:sp>
      <p:sp>
        <p:nvSpPr>
          <p:cNvPr id="736261" name="AutoShape 5"/>
          <p:cNvSpPr>
            <a:spLocks noChangeArrowheads="1"/>
          </p:cNvSpPr>
          <p:nvPr/>
        </p:nvSpPr>
        <p:spPr bwMode="auto">
          <a:xfrm>
            <a:off x="2411413" y="2335213"/>
            <a:ext cx="1512887" cy="287337"/>
          </a:xfrm>
          <a:prstGeom prst="rightArrow">
            <a:avLst>
              <a:gd name="adj1" fmla="val 50000"/>
              <a:gd name="adj2" fmla="val 131630"/>
            </a:avLst>
          </a:prstGeom>
          <a:solidFill>
            <a:srgbClr val="FFC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/>
          </a:p>
        </p:txBody>
      </p:sp>
      <p:sp>
        <p:nvSpPr>
          <p:cNvPr id="736262" name="AutoShape 6"/>
          <p:cNvSpPr>
            <a:spLocks noChangeArrowheads="1"/>
          </p:cNvSpPr>
          <p:nvPr/>
        </p:nvSpPr>
        <p:spPr bwMode="auto">
          <a:xfrm>
            <a:off x="2411413" y="3573463"/>
            <a:ext cx="1512887" cy="287337"/>
          </a:xfrm>
          <a:prstGeom prst="rightArrow">
            <a:avLst>
              <a:gd name="adj1" fmla="val 50000"/>
              <a:gd name="adj2" fmla="val 131630"/>
            </a:avLst>
          </a:prstGeom>
          <a:solidFill>
            <a:srgbClr val="FFC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/>
          </a:p>
        </p:txBody>
      </p:sp>
      <p:sp>
        <p:nvSpPr>
          <p:cNvPr id="736263" name="AutoShape 7"/>
          <p:cNvSpPr>
            <a:spLocks noChangeArrowheads="1"/>
          </p:cNvSpPr>
          <p:nvPr/>
        </p:nvSpPr>
        <p:spPr bwMode="auto">
          <a:xfrm>
            <a:off x="2411413" y="2982913"/>
            <a:ext cx="1512887" cy="287337"/>
          </a:xfrm>
          <a:prstGeom prst="rightArrow">
            <a:avLst>
              <a:gd name="adj1" fmla="val 50000"/>
              <a:gd name="adj2" fmla="val 131630"/>
            </a:avLst>
          </a:prstGeom>
          <a:solidFill>
            <a:srgbClr val="FFC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/>
          </a:p>
        </p:txBody>
      </p:sp>
      <p:sp>
        <p:nvSpPr>
          <p:cNvPr id="736264" name="AutoShape 8"/>
          <p:cNvSpPr>
            <a:spLocks noChangeArrowheads="1"/>
          </p:cNvSpPr>
          <p:nvPr/>
        </p:nvSpPr>
        <p:spPr bwMode="auto">
          <a:xfrm>
            <a:off x="2411413" y="5862638"/>
            <a:ext cx="1512887" cy="287337"/>
          </a:xfrm>
          <a:prstGeom prst="rightArrow">
            <a:avLst>
              <a:gd name="adj1" fmla="val 50000"/>
              <a:gd name="adj2" fmla="val 131630"/>
            </a:avLst>
          </a:prstGeom>
          <a:solidFill>
            <a:srgbClr val="FFC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/>
          </a:p>
        </p:txBody>
      </p:sp>
      <p:sp>
        <p:nvSpPr>
          <p:cNvPr id="736265" name="AutoShape 9"/>
          <p:cNvSpPr>
            <a:spLocks noChangeArrowheads="1"/>
          </p:cNvSpPr>
          <p:nvPr/>
        </p:nvSpPr>
        <p:spPr bwMode="auto">
          <a:xfrm>
            <a:off x="2411413" y="5345113"/>
            <a:ext cx="1512887" cy="287337"/>
          </a:xfrm>
          <a:prstGeom prst="rightArrow">
            <a:avLst>
              <a:gd name="adj1" fmla="val 50000"/>
              <a:gd name="adj2" fmla="val 131630"/>
            </a:avLst>
          </a:prstGeom>
          <a:solidFill>
            <a:srgbClr val="FFC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/>
          </a:p>
        </p:txBody>
      </p:sp>
      <p:sp>
        <p:nvSpPr>
          <p:cNvPr id="736266" name="AutoShape 10"/>
          <p:cNvSpPr>
            <a:spLocks noChangeArrowheads="1"/>
          </p:cNvSpPr>
          <p:nvPr/>
        </p:nvSpPr>
        <p:spPr bwMode="auto">
          <a:xfrm>
            <a:off x="2411413" y="4738688"/>
            <a:ext cx="1512887" cy="287337"/>
          </a:xfrm>
          <a:prstGeom prst="rightArrow">
            <a:avLst>
              <a:gd name="adj1" fmla="val 50000"/>
              <a:gd name="adj2" fmla="val 131630"/>
            </a:avLst>
          </a:prstGeom>
          <a:solidFill>
            <a:srgbClr val="FFC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/>
          </a:p>
        </p:txBody>
      </p:sp>
      <p:sp>
        <p:nvSpPr>
          <p:cNvPr id="736267" name="AutoShape 11"/>
          <p:cNvSpPr>
            <a:spLocks noChangeArrowheads="1"/>
          </p:cNvSpPr>
          <p:nvPr/>
        </p:nvSpPr>
        <p:spPr bwMode="auto">
          <a:xfrm>
            <a:off x="2411413" y="4135438"/>
            <a:ext cx="1512887" cy="287337"/>
          </a:xfrm>
          <a:prstGeom prst="rightArrow">
            <a:avLst>
              <a:gd name="adj1" fmla="val 50000"/>
              <a:gd name="adj2" fmla="val 131630"/>
            </a:avLst>
          </a:prstGeom>
          <a:solidFill>
            <a:srgbClr val="FFC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4716463" y="1477963"/>
            <a:ext cx="41767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800" b="0"/>
          </a:p>
        </p:txBody>
      </p:sp>
      <p:sp>
        <p:nvSpPr>
          <p:cNvPr id="736269" name="AutoShape 13"/>
          <p:cNvSpPr>
            <a:spLocks noChangeArrowheads="1"/>
          </p:cNvSpPr>
          <p:nvPr/>
        </p:nvSpPr>
        <p:spPr bwMode="auto">
          <a:xfrm>
            <a:off x="3995738" y="5735638"/>
            <a:ext cx="4032250" cy="57467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1600" b="0" dirty="0" smtClean="0">
                <a:latin typeface="Arial Black" pitchFamily="34" charset="0"/>
              </a:rPr>
              <a:t>ASSISTANCE IN ACCESS </a:t>
            </a:r>
          </a:p>
          <a:p>
            <a:pPr algn="ctr" eaLnBrk="0" hangingPunct="0"/>
            <a:r>
              <a:rPr lang="en-US" sz="1600" b="0" dirty="0" smtClean="0">
                <a:latin typeface="Arial Black" pitchFamily="34" charset="0"/>
              </a:rPr>
              <a:t>TO FINANCE</a:t>
            </a:r>
            <a:endParaRPr lang="en-US" sz="1600" b="0" dirty="0">
              <a:latin typeface="Arial Black" pitchFamily="34" charset="0"/>
            </a:endParaRPr>
          </a:p>
        </p:txBody>
      </p:sp>
      <p:sp>
        <p:nvSpPr>
          <p:cNvPr id="736270" name="AutoShape 14"/>
          <p:cNvSpPr>
            <a:spLocks noChangeArrowheads="1"/>
          </p:cNvSpPr>
          <p:nvPr/>
        </p:nvSpPr>
        <p:spPr bwMode="auto">
          <a:xfrm>
            <a:off x="3995738" y="5084763"/>
            <a:ext cx="4032250" cy="576262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tr-TR" sz="1600" b="0" dirty="0" smtClean="0">
                <a:latin typeface="Arial Black" pitchFamily="34" charset="0"/>
              </a:rPr>
              <a:t>INDUSTRY SUPPORT – PRODUCTION</a:t>
            </a:r>
          </a:p>
          <a:p>
            <a:pPr algn="ctr" eaLnBrk="0" hangingPunct="0"/>
            <a:r>
              <a:rPr lang="tr-TR" sz="1600" b="0" dirty="0" smtClean="0">
                <a:latin typeface="Arial Black" pitchFamily="34" charset="0"/>
              </a:rPr>
              <a:t>EFFICIENCY IMPROVEMENT</a:t>
            </a:r>
            <a:endParaRPr lang="tr-TR" sz="1600" b="0" dirty="0">
              <a:latin typeface="Arial Black" pitchFamily="34" charset="0"/>
            </a:endParaRPr>
          </a:p>
        </p:txBody>
      </p:sp>
      <p:sp>
        <p:nvSpPr>
          <p:cNvPr id="736271" name="AutoShape 15"/>
          <p:cNvSpPr>
            <a:spLocks noChangeArrowheads="1"/>
          </p:cNvSpPr>
          <p:nvPr/>
        </p:nvSpPr>
        <p:spPr bwMode="auto">
          <a:xfrm>
            <a:off x="3995738" y="4510088"/>
            <a:ext cx="4032250" cy="50323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1600" b="0">
                <a:latin typeface="Arial Black" pitchFamily="34" charset="0"/>
              </a:rPr>
              <a:t>COMMON FACILITY CENTERS</a:t>
            </a:r>
            <a:endParaRPr lang="tr-TR" sz="1600" b="0">
              <a:latin typeface="Arial Black" pitchFamily="34" charset="0"/>
            </a:endParaRPr>
          </a:p>
        </p:txBody>
      </p:sp>
      <p:sp>
        <p:nvSpPr>
          <p:cNvPr id="736272" name="Text Box 16"/>
          <p:cNvSpPr txBox="1">
            <a:spLocks noChangeArrowheads="1"/>
          </p:cNvSpPr>
          <p:nvPr/>
        </p:nvSpPr>
        <p:spPr bwMode="auto">
          <a:xfrm rot="-5400000">
            <a:off x="146050" y="3390900"/>
            <a:ext cx="324008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200" b="0">
                <a:latin typeface="Arial Black" pitchFamily="34" charset="0"/>
              </a:rPr>
              <a:t>SUPPORT</a:t>
            </a:r>
          </a:p>
        </p:txBody>
      </p:sp>
      <p:sp>
        <p:nvSpPr>
          <p:cNvPr id="736273" name="AutoShape 17"/>
          <p:cNvSpPr>
            <a:spLocks noChangeArrowheads="1"/>
          </p:cNvSpPr>
          <p:nvPr/>
        </p:nvSpPr>
        <p:spPr bwMode="auto">
          <a:xfrm>
            <a:off x="3995738" y="3933825"/>
            <a:ext cx="4032250" cy="503238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tr-TR" sz="1600" b="0" dirty="0" smtClean="0">
                <a:latin typeface="Arial Black" pitchFamily="34" charset="0"/>
              </a:rPr>
              <a:t>RESEARCH &amp; POLICY SUPPORT</a:t>
            </a:r>
            <a:endParaRPr lang="tr-TR" sz="1600" b="0" dirty="0">
              <a:latin typeface="Arial Black" pitchFamily="34" charset="0"/>
            </a:endParaRPr>
          </a:p>
        </p:txBody>
      </p:sp>
      <p:sp>
        <p:nvSpPr>
          <p:cNvPr id="736274" name="AutoShape 18"/>
          <p:cNvSpPr>
            <a:spLocks noChangeArrowheads="1"/>
          </p:cNvSpPr>
          <p:nvPr/>
        </p:nvSpPr>
        <p:spPr bwMode="auto">
          <a:xfrm>
            <a:off x="3995738" y="3357563"/>
            <a:ext cx="4032250" cy="50323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1600" b="0" dirty="0" smtClean="0">
                <a:latin typeface="Arial Black" pitchFamily="34" charset="0"/>
              </a:rPr>
              <a:t>HRD SUPPORT TO SMEs</a:t>
            </a:r>
            <a:endParaRPr lang="en-US" sz="1600" b="0" dirty="0">
              <a:latin typeface="Arial Black" pitchFamily="34" charset="0"/>
            </a:endParaRPr>
          </a:p>
        </p:txBody>
      </p:sp>
      <p:sp>
        <p:nvSpPr>
          <p:cNvPr id="736275" name="AutoShape 19"/>
          <p:cNvSpPr>
            <a:spLocks noChangeArrowheads="1"/>
          </p:cNvSpPr>
          <p:nvPr/>
        </p:nvSpPr>
        <p:spPr bwMode="auto">
          <a:xfrm>
            <a:off x="3995738" y="2709863"/>
            <a:ext cx="4032250" cy="576262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1600" b="0">
                <a:latin typeface="Arial Black" pitchFamily="34" charset="0"/>
              </a:rPr>
              <a:t>LEGAL ADVICE &amp; SUPPORT</a:t>
            </a:r>
            <a:endParaRPr lang="tr-TR" sz="1600" b="0">
              <a:latin typeface="Arial Black" pitchFamily="34" charset="0"/>
            </a:endParaRPr>
          </a:p>
        </p:txBody>
      </p:sp>
      <p:sp>
        <p:nvSpPr>
          <p:cNvPr id="736276" name="AutoShape 20"/>
          <p:cNvSpPr>
            <a:spLocks noChangeArrowheads="1"/>
          </p:cNvSpPr>
          <p:nvPr/>
        </p:nvSpPr>
        <p:spPr bwMode="auto">
          <a:xfrm>
            <a:off x="3995738" y="2060575"/>
            <a:ext cx="4032250" cy="576263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tr-TR" sz="1600" b="0" dirty="0" smtClean="0">
                <a:latin typeface="Arial Black" pitchFamily="34" charset="0"/>
              </a:rPr>
              <a:t>OVER THE COUNTER PRODUCTS</a:t>
            </a:r>
          </a:p>
          <a:p>
            <a:pPr algn="ctr" eaLnBrk="0" hangingPunct="0"/>
            <a:r>
              <a:rPr lang="tr-TR" sz="1600" b="0" dirty="0" smtClean="0">
                <a:latin typeface="Arial Black" pitchFamily="34" charset="0"/>
              </a:rPr>
              <a:t>&amp; SERVICES</a:t>
            </a:r>
            <a:endParaRPr lang="tr-TR" sz="1600" b="0" dirty="0">
              <a:latin typeface="Arial Black" pitchFamily="34" charset="0"/>
            </a:endParaRPr>
          </a:p>
        </p:txBody>
      </p:sp>
      <p:sp>
        <p:nvSpPr>
          <p:cNvPr id="736277" name="AutoShape 21"/>
          <p:cNvSpPr>
            <a:spLocks noChangeArrowheads="1"/>
          </p:cNvSpPr>
          <p:nvPr/>
        </p:nvSpPr>
        <p:spPr bwMode="auto">
          <a:xfrm>
            <a:off x="3995738" y="1412875"/>
            <a:ext cx="4032250" cy="576263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round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1600" b="0" dirty="0" smtClean="0">
                <a:latin typeface="Arial Black" pitchFamily="34" charset="0"/>
              </a:rPr>
              <a:t>SECTOR DEVELOPMENT</a:t>
            </a:r>
          </a:p>
          <a:p>
            <a:pPr algn="ctr" eaLnBrk="0" hangingPunct="0"/>
            <a:r>
              <a:rPr lang="en-US" sz="1600" b="0" dirty="0" smtClean="0">
                <a:latin typeface="Arial Black" pitchFamily="34" charset="0"/>
              </a:rPr>
              <a:t>STRATEGIES</a:t>
            </a:r>
            <a:endParaRPr lang="tr-TR" sz="1600" b="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318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6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6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6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6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6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36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3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36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6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3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36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36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3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6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6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3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36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36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3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36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6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3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36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36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3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36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36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59" grpId="0" animBg="1"/>
      <p:bldP spid="736260" grpId="0" animBg="1"/>
      <p:bldP spid="736261" grpId="0" animBg="1"/>
      <p:bldP spid="736262" grpId="0" animBg="1"/>
      <p:bldP spid="736263" grpId="0" animBg="1"/>
      <p:bldP spid="736264" grpId="0" animBg="1"/>
      <p:bldP spid="736265" grpId="0" animBg="1"/>
      <p:bldP spid="736266" grpId="0" animBg="1"/>
      <p:bldP spid="736267" grpId="0" animBg="1"/>
      <p:bldP spid="73627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17758</TotalTime>
  <Words>1222</Words>
  <Application>Microsoft Office PowerPoint</Application>
  <PresentationFormat>On-screen Show (4:3)</PresentationFormat>
  <Paragraphs>341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Entrepreneurship for Engineers</vt:lpstr>
      <vt:lpstr>Scheme of Presentation</vt:lpstr>
      <vt:lpstr>Introduction</vt:lpstr>
      <vt:lpstr>Introduction </vt:lpstr>
      <vt:lpstr>Mandate &amp; Mission  </vt:lpstr>
      <vt:lpstr>PowerPoint Presentation</vt:lpstr>
      <vt:lpstr>Operational Strategy </vt:lpstr>
      <vt:lpstr>PowerPoint Presentation</vt:lpstr>
      <vt:lpstr>PowerPoint Presentation</vt:lpstr>
      <vt:lpstr>PowerPoint Presentation</vt:lpstr>
      <vt:lpstr>Key Achievements</vt:lpstr>
      <vt:lpstr>Key Achievements</vt:lpstr>
      <vt:lpstr>Key Achievements Prime Minister’s Youth Business Loan Scheme</vt:lpstr>
      <vt:lpstr>Development Partners</vt:lpstr>
      <vt:lpstr>SMEs Development Plan</vt:lpstr>
      <vt:lpstr>SME Development</vt:lpstr>
      <vt:lpstr>Sectors</vt:lpstr>
      <vt:lpstr>PowerPoint Presentation</vt:lpstr>
    </vt:vector>
  </TitlesOfParts>
  <Company>smeda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SMEDA Business Plan</dc:title>
  <dc:creator>nadia</dc:creator>
  <cp:lastModifiedBy>IEP</cp:lastModifiedBy>
  <cp:revision>2557</cp:revision>
  <cp:lastPrinted>2015-10-27T08:14:18Z</cp:lastPrinted>
  <dcterms:created xsi:type="dcterms:W3CDTF">2002-09-24T04:04:46Z</dcterms:created>
  <dcterms:modified xsi:type="dcterms:W3CDTF">2017-09-23T10:19:52Z</dcterms:modified>
</cp:coreProperties>
</file>